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2" r:id="rId1"/>
  </p:sldMasterIdLst>
  <p:notesMasterIdLst>
    <p:notesMasterId r:id="rId17"/>
  </p:notesMasterIdLst>
  <p:sldIdLst>
    <p:sldId id="384" r:id="rId2"/>
    <p:sldId id="385" r:id="rId3"/>
    <p:sldId id="386" r:id="rId4"/>
    <p:sldId id="387" r:id="rId5"/>
    <p:sldId id="390" r:id="rId6"/>
    <p:sldId id="391" r:id="rId7"/>
    <p:sldId id="393" r:id="rId8"/>
    <p:sldId id="395" r:id="rId9"/>
    <p:sldId id="399" r:id="rId10"/>
    <p:sldId id="400" r:id="rId11"/>
    <p:sldId id="401" r:id="rId12"/>
    <p:sldId id="402" r:id="rId13"/>
    <p:sldId id="403" r:id="rId14"/>
    <p:sldId id="404" r:id="rId15"/>
    <p:sldId id="405" r:id="rId16"/>
  </p:sldIdLst>
  <p:sldSz cx="9721850" cy="5400675"/>
  <p:notesSz cx="9929813" cy="6797675"/>
  <p:defaultTextStyle>
    <a:defPPr>
      <a:defRPr lang="ru-RU"/>
    </a:defPPr>
    <a:lvl1pPr marL="0" algn="l" defTabSz="96780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900" algn="l" defTabSz="96780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7801" algn="l" defTabSz="96780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51701" algn="l" defTabSz="96780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5602" algn="l" defTabSz="96780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9502" algn="l" defTabSz="96780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03403" algn="l" defTabSz="96780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7303" algn="l" defTabSz="96780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71204" algn="l" defTabSz="96780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701">
          <p15:clr>
            <a:srgbClr val="A4A3A4"/>
          </p15:clr>
        </p15:guide>
        <p15:guide id="4" pos="30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E5F1"/>
    <a:srgbClr val="E81836"/>
    <a:srgbClr val="FF3300"/>
    <a:srgbClr val="F15D59"/>
    <a:srgbClr val="339966"/>
    <a:srgbClr val="FCD4D4"/>
    <a:srgbClr val="006600"/>
    <a:srgbClr val="FFCCFF"/>
    <a:srgbClr val="FFFF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9" autoAdjust="0"/>
    <p:restoredTop sz="94394" autoAdjust="0"/>
  </p:normalViewPr>
  <p:slideViewPr>
    <p:cSldViewPr>
      <p:cViewPr varScale="1">
        <p:scale>
          <a:sx n="64" d="100"/>
          <a:sy n="64" d="100"/>
        </p:scale>
        <p:origin x="-126" y="-564"/>
      </p:cViewPr>
      <p:guideLst>
        <p:guide orient="horz" pos="2160"/>
        <p:guide orient="horz" pos="1701"/>
        <p:guide pos="2880"/>
        <p:guide pos="30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8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4304002" cy="340211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493" y="2"/>
            <a:ext cx="4304002" cy="340211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EBA127B4-A5F9-4113-B445-94F5C952270B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70175" y="509588"/>
            <a:ext cx="4589463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523" y="3229280"/>
            <a:ext cx="7944777" cy="3058628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6456379"/>
            <a:ext cx="4304002" cy="340211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493" y="6456379"/>
            <a:ext cx="4304002" cy="340211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EC63B0FF-5EB4-4EDC-9890-A4D32852CE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356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6780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83900" algn="l" defTabSz="96780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67801" algn="l" defTabSz="96780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51701" algn="l" defTabSz="96780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35602" algn="l" defTabSz="96780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419502" algn="l" defTabSz="96780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903403" algn="l" defTabSz="96780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387303" algn="l" defTabSz="96780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871204" algn="l" defTabSz="96780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227"/>
            <a:ext cx="9721850" cy="540004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729139" y="2934737"/>
            <a:ext cx="8263573" cy="1157645"/>
          </a:xfrm>
        </p:spPr>
        <p:txBody>
          <a:bodyPr>
            <a:normAutofit/>
          </a:bodyPr>
          <a:lstStyle>
            <a:lvl1pPr>
              <a:defRPr sz="48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458278" y="4117676"/>
            <a:ext cx="6805295" cy="1380173"/>
          </a:xfrm>
        </p:spPr>
        <p:txBody>
          <a:bodyPr>
            <a:normAutofit/>
          </a:bodyPr>
          <a:lstStyle>
            <a:lvl1pPr marL="0" indent="0" algn="ctr">
              <a:buNone/>
              <a:defRPr sz="2600" b="0">
                <a:solidFill>
                  <a:schemeClr val="bg1"/>
                </a:solidFill>
                <a:latin typeface="+mj-lt"/>
              </a:defRPr>
            </a:lvl1pPr>
            <a:lvl2pPr marL="431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63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95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27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5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91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23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4558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7250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5026" y="817316"/>
            <a:ext cx="8040732" cy="90011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867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EE4C3-B3F9-4492-AC4E-AEB8AB20370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940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6094" y="215028"/>
            <a:ext cx="3198422" cy="915114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00973" y="215027"/>
            <a:ext cx="5434784" cy="460932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86094" y="1130142"/>
            <a:ext cx="3198422" cy="3694212"/>
          </a:xfrm>
        </p:spPr>
        <p:txBody>
          <a:bodyPr/>
          <a:lstStyle>
            <a:lvl1pPr marL="0" indent="0">
              <a:buNone/>
              <a:defRPr sz="1400"/>
            </a:lvl1pPr>
            <a:lvl2pPr marL="431984" indent="0">
              <a:buNone/>
              <a:defRPr sz="1200"/>
            </a:lvl2pPr>
            <a:lvl3pPr marL="863968" indent="0">
              <a:buNone/>
              <a:defRPr sz="1000"/>
            </a:lvl3pPr>
            <a:lvl4pPr marL="1295950" indent="0">
              <a:buNone/>
              <a:defRPr sz="800"/>
            </a:lvl4pPr>
            <a:lvl5pPr marL="1727934" indent="0">
              <a:buNone/>
              <a:defRPr sz="800"/>
            </a:lvl5pPr>
            <a:lvl6pPr marL="2159918" indent="0">
              <a:buNone/>
              <a:defRPr sz="800"/>
            </a:lvl6pPr>
            <a:lvl7pPr marL="2591902" indent="0">
              <a:buNone/>
              <a:defRPr sz="800"/>
            </a:lvl7pPr>
            <a:lvl8pPr marL="3023886" indent="0">
              <a:buNone/>
              <a:defRPr sz="800"/>
            </a:lvl8pPr>
            <a:lvl9pPr marL="3455870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1266-D9B9-4642-A506-7317DD4ADF7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4034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551" y="3780472"/>
            <a:ext cx="5833110" cy="446307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05551" y="482560"/>
            <a:ext cx="5833110" cy="3240405"/>
          </a:xfrm>
        </p:spPr>
        <p:txBody>
          <a:bodyPr/>
          <a:lstStyle>
            <a:lvl1pPr marL="0" indent="0">
              <a:buNone/>
              <a:defRPr sz="3100"/>
            </a:lvl1pPr>
            <a:lvl2pPr marL="431984" indent="0">
              <a:buNone/>
              <a:defRPr sz="2600"/>
            </a:lvl2pPr>
            <a:lvl3pPr marL="863968" indent="0">
              <a:buNone/>
              <a:defRPr sz="2200"/>
            </a:lvl3pPr>
            <a:lvl4pPr marL="1295950" indent="0">
              <a:buNone/>
              <a:defRPr sz="1900"/>
            </a:lvl4pPr>
            <a:lvl5pPr marL="1727934" indent="0">
              <a:buNone/>
              <a:defRPr sz="1900"/>
            </a:lvl5pPr>
            <a:lvl6pPr marL="2159918" indent="0">
              <a:buNone/>
              <a:defRPr sz="1900"/>
            </a:lvl6pPr>
            <a:lvl7pPr marL="2591902" indent="0">
              <a:buNone/>
              <a:defRPr sz="1900"/>
            </a:lvl7pPr>
            <a:lvl8pPr marL="3023886" indent="0">
              <a:buNone/>
              <a:defRPr sz="1900"/>
            </a:lvl8pPr>
            <a:lvl9pPr marL="3455870" indent="0">
              <a:buNone/>
              <a:defRPr sz="19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05551" y="4226779"/>
            <a:ext cx="5833110" cy="633829"/>
          </a:xfrm>
        </p:spPr>
        <p:txBody>
          <a:bodyPr/>
          <a:lstStyle>
            <a:lvl1pPr marL="0" indent="0">
              <a:buNone/>
              <a:defRPr sz="1400"/>
            </a:lvl1pPr>
            <a:lvl2pPr marL="431984" indent="0">
              <a:buNone/>
              <a:defRPr sz="1200"/>
            </a:lvl2pPr>
            <a:lvl3pPr marL="863968" indent="0">
              <a:buNone/>
              <a:defRPr sz="1000"/>
            </a:lvl3pPr>
            <a:lvl4pPr marL="1295950" indent="0">
              <a:buNone/>
              <a:defRPr sz="800"/>
            </a:lvl4pPr>
            <a:lvl5pPr marL="1727934" indent="0">
              <a:buNone/>
              <a:defRPr sz="800"/>
            </a:lvl5pPr>
            <a:lvl6pPr marL="2159918" indent="0">
              <a:buNone/>
              <a:defRPr sz="800"/>
            </a:lvl6pPr>
            <a:lvl7pPr marL="2591902" indent="0">
              <a:buNone/>
              <a:defRPr sz="800"/>
            </a:lvl7pPr>
            <a:lvl8pPr marL="3023886" indent="0">
              <a:buNone/>
              <a:defRPr sz="800"/>
            </a:lvl8pPr>
            <a:lvl9pPr marL="3455870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78A2D-CC43-4DD9-8CF9-DF5286C3CC1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863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8524-75FA-4DFF-9D30-F97C17CE17A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310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243319" y="238779"/>
            <a:ext cx="2557050" cy="508063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8796" y="238779"/>
            <a:ext cx="7512492" cy="508063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B2CD-5EDF-45E0-A730-F2C3E6027E1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748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4C31BDB-50F3-43CA-877E-F9C7672D8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74453DF6-9509-45CB-BD4E-84F90C1C9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377" y="1437680"/>
            <a:ext cx="8385096" cy="3426679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8AF27442-62D0-4CA6-81B4-B7FDDA51A9A2}"/>
              </a:ext>
            </a:extLst>
          </p:cNvPr>
          <p:cNvSpPr/>
          <p:nvPr userDrawn="1"/>
        </p:nvSpPr>
        <p:spPr>
          <a:xfrm>
            <a:off x="0" y="0"/>
            <a:ext cx="9721850" cy="77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96">
              <a:solidFill>
                <a:schemeClr val="accent1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E1FD6AC4-0F96-4D40-B8AD-EF85E9EDE11D}"/>
              </a:ext>
            </a:extLst>
          </p:cNvPr>
          <p:cNvSpPr/>
          <p:nvPr userDrawn="1"/>
        </p:nvSpPr>
        <p:spPr>
          <a:xfrm>
            <a:off x="0" y="5322712"/>
            <a:ext cx="9721850" cy="77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96">
              <a:solidFill>
                <a:schemeClr val="accent1"/>
              </a:solidFill>
            </a:endParaRPr>
          </a:p>
        </p:txBody>
      </p:sp>
      <p:grpSp>
        <p:nvGrpSpPr>
          <p:cNvPr id="12" name="Группа 11">
            <a:extLst>
              <a:ext uri="{FF2B5EF4-FFF2-40B4-BE49-F238E27FC236}">
                <a16:creationId xmlns="" xmlns:a16="http://schemas.microsoft.com/office/drawing/2014/main" id="{73640FF5-D492-4210-9DE4-D7B66426125F}"/>
              </a:ext>
            </a:extLst>
          </p:cNvPr>
          <p:cNvGrpSpPr/>
          <p:nvPr userDrawn="1"/>
        </p:nvGrpSpPr>
        <p:grpSpPr>
          <a:xfrm>
            <a:off x="7453458" y="29909"/>
            <a:ext cx="2268392" cy="225241"/>
            <a:chOff x="9347250" y="37980"/>
            <a:chExt cx="2844750" cy="286020"/>
          </a:xfrm>
          <a:solidFill>
            <a:schemeClr val="accent1"/>
          </a:solidFill>
        </p:grpSpPr>
        <p:sp>
          <p:nvSpPr>
            <p:cNvPr id="13" name="Прямоугольник 12">
              <a:extLst>
                <a:ext uri="{FF2B5EF4-FFF2-40B4-BE49-F238E27FC236}">
                  <a16:creationId xmlns="" xmlns:a16="http://schemas.microsoft.com/office/drawing/2014/main" id="{062B47E0-EF90-4ECC-A73E-6E5DA1F62FCD}"/>
                </a:ext>
              </a:extLst>
            </p:cNvPr>
            <p:cNvSpPr/>
            <p:nvPr userDrawn="1"/>
          </p:nvSpPr>
          <p:spPr>
            <a:xfrm>
              <a:off x="9651000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96" dirty="0">
                <a:solidFill>
                  <a:schemeClr val="accent1"/>
                </a:solidFill>
              </a:endParaRPr>
            </a:p>
          </p:txBody>
        </p:sp>
        <p:sp>
          <p:nvSpPr>
            <p:cNvPr id="14" name="Блок-схема: объединение 13">
              <a:extLst>
                <a:ext uri="{FF2B5EF4-FFF2-40B4-BE49-F238E27FC236}">
                  <a16:creationId xmlns="" xmlns:a16="http://schemas.microsoft.com/office/drawing/2014/main" id="{2FC4DE4B-558A-425B-A23E-B63E93533558}"/>
                </a:ext>
              </a:extLst>
            </p:cNvPr>
            <p:cNvSpPr/>
            <p:nvPr userDrawn="1"/>
          </p:nvSpPr>
          <p:spPr>
            <a:xfrm>
              <a:off x="9347250" y="3798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96">
                <a:solidFill>
                  <a:schemeClr val="accent1"/>
                </a:solidFill>
              </a:endParaRPr>
            </a:p>
          </p:txBody>
        </p:sp>
      </p:grpSp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D1C3AA05-E7C7-4C27-A908-2E47AFEBA600}"/>
              </a:ext>
            </a:extLst>
          </p:cNvPr>
          <p:cNvGrpSpPr/>
          <p:nvPr userDrawn="1"/>
        </p:nvGrpSpPr>
        <p:grpSpPr>
          <a:xfrm>
            <a:off x="-28108" y="5184506"/>
            <a:ext cx="2268392" cy="216169"/>
            <a:chOff x="-35250" y="6583500"/>
            <a:chExt cx="2844750" cy="274500"/>
          </a:xfrm>
          <a:solidFill>
            <a:schemeClr val="accent1"/>
          </a:solidFill>
        </p:grpSpPr>
        <p:sp>
          <p:nvSpPr>
            <p:cNvPr id="16" name="Прямоугольник 15">
              <a:extLst>
                <a:ext uri="{FF2B5EF4-FFF2-40B4-BE49-F238E27FC236}">
                  <a16:creationId xmlns="" xmlns:a16="http://schemas.microsoft.com/office/drawing/2014/main" id="{D94BF255-53E4-439B-83D0-7DE93A9900DD}"/>
                </a:ext>
              </a:extLst>
            </p:cNvPr>
            <p:cNvSpPr/>
            <p:nvPr userDrawn="1"/>
          </p:nvSpPr>
          <p:spPr>
            <a:xfrm>
              <a:off x="-35250" y="6583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96" dirty="0">
                <a:solidFill>
                  <a:schemeClr val="accent1"/>
                </a:solidFill>
              </a:endParaRPr>
            </a:p>
          </p:txBody>
        </p:sp>
        <p:sp>
          <p:nvSpPr>
            <p:cNvPr id="17" name="Блок-схема: объединение 16">
              <a:extLst>
                <a:ext uri="{FF2B5EF4-FFF2-40B4-BE49-F238E27FC236}">
                  <a16:creationId xmlns="" xmlns:a16="http://schemas.microsoft.com/office/drawing/2014/main" id="{E38044D4-D5F4-4E1E-8B74-E24D6E7B2929}"/>
                </a:ext>
              </a:extLst>
            </p:cNvPr>
            <p:cNvSpPr/>
            <p:nvPr userDrawn="1"/>
          </p:nvSpPr>
          <p:spPr>
            <a:xfrm rot="10800000">
              <a:off x="2202000" y="6583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96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7685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92"/>
            <a:ext cx="9721850" cy="5400040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635092" y="982649"/>
            <a:ext cx="6488551" cy="3759116"/>
          </a:xfrm>
        </p:spPr>
        <p:txBody>
          <a:bodyPr anchor="t">
            <a:normAutofit/>
          </a:bodyPr>
          <a:lstStyle>
            <a:lvl1pPr algn="l">
              <a:lnSpc>
                <a:spcPts val="5715"/>
              </a:lnSpc>
              <a:defRPr sz="50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5099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9812" y="1580199"/>
            <a:ext cx="8115044" cy="3367086"/>
          </a:xfrm>
        </p:spPr>
        <p:txBody>
          <a:bodyPr>
            <a:noAutofit/>
          </a:bodyPr>
          <a:lstStyle>
            <a:lvl1pPr marL="301120" indent="0">
              <a:buFontTx/>
              <a:buNone/>
              <a:defRPr b="1">
                <a:latin typeface="+mj-lt"/>
              </a:defRPr>
            </a:lvl1pPr>
            <a:lvl2pPr marL="298490" indent="2630">
              <a:defRPr>
                <a:latin typeface="+mj-lt"/>
              </a:defRPr>
            </a:lvl2pPr>
            <a:lvl3pPr marL="520713" indent="-215649">
              <a:tabLst/>
              <a:defRPr>
                <a:latin typeface="+mj-lt"/>
              </a:defRPr>
            </a:lvl3pPr>
            <a:lvl4pPr marL="0" indent="29849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301170" y="4037572"/>
            <a:ext cx="981986" cy="296772"/>
          </a:xfrm>
          <a:prstGeom prst="rect">
            <a:avLst/>
          </a:prstGeom>
          <a:noFill/>
        </p:spPr>
        <p:txBody>
          <a:bodyPr wrap="square" lIns="75740" tIns="37870" rIns="75740" bIns="37870" rtlCol="0">
            <a:noAutofit/>
          </a:bodyPr>
          <a:lstStyle/>
          <a:p>
            <a:pPr defTabSz="863968"/>
            <a:endParaRPr lang="ru-RU" sz="1700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49813" y="586740"/>
            <a:ext cx="8025670" cy="993459"/>
          </a:xfrm>
        </p:spPr>
        <p:txBody>
          <a:bodyPr/>
          <a:lstStyle>
            <a:lvl1pPr marL="0" marR="0" indent="0" defTabSz="86396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400"/>
            </a:lvl1pPr>
          </a:lstStyle>
          <a:p>
            <a:pPr marL="0" marR="0" lvl="0" indent="0" defTabSz="86396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430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9812" y="1580199"/>
            <a:ext cx="8115044" cy="3367086"/>
          </a:xfrm>
        </p:spPr>
        <p:txBody>
          <a:bodyPr>
            <a:noAutofit/>
          </a:bodyPr>
          <a:lstStyle>
            <a:lvl1pPr marL="301120" indent="0">
              <a:buFontTx/>
              <a:buNone/>
              <a:defRPr b="1">
                <a:latin typeface="+mj-lt"/>
              </a:defRPr>
            </a:lvl1pPr>
            <a:lvl2pPr marL="298490" indent="2630">
              <a:defRPr>
                <a:latin typeface="+mj-lt"/>
              </a:defRPr>
            </a:lvl2pPr>
            <a:lvl3pPr marL="520713" indent="-215649">
              <a:tabLst/>
              <a:defRPr>
                <a:latin typeface="+mj-lt"/>
              </a:defRPr>
            </a:lvl3pPr>
            <a:lvl4pPr marL="0" indent="29849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301170" y="4037572"/>
            <a:ext cx="981986" cy="296772"/>
          </a:xfrm>
          <a:prstGeom prst="rect">
            <a:avLst/>
          </a:prstGeom>
          <a:noFill/>
        </p:spPr>
        <p:txBody>
          <a:bodyPr wrap="square" lIns="75740" tIns="37870" rIns="75740" bIns="37870" rtlCol="0">
            <a:noAutofit/>
          </a:bodyPr>
          <a:lstStyle/>
          <a:p>
            <a:pPr defTabSz="863968"/>
            <a:endParaRPr lang="ru-RU" sz="1700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49812" y="586741"/>
            <a:ext cx="8115043" cy="993458"/>
          </a:xfrm>
        </p:spPr>
        <p:txBody>
          <a:bodyPr>
            <a:noAutofit/>
          </a:bodyPr>
          <a:lstStyle>
            <a:lvl1pPr marL="0" marR="0" indent="0" defTabSz="86396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400"/>
            </a:lvl1pPr>
          </a:lstStyle>
          <a:p>
            <a:pPr marL="0" marR="0" lvl="0" indent="0" defTabSz="86396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719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1228"/>
            <a:ext cx="9721848" cy="540004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9812" y="1580198"/>
            <a:ext cx="8115044" cy="3367086"/>
          </a:xfrm>
        </p:spPr>
        <p:txBody>
          <a:bodyPr>
            <a:noAutofit/>
          </a:bodyPr>
          <a:lstStyle>
            <a:lvl1pPr marL="301120" indent="0">
              <a:buFontTx/>
              <a:buNone/>
              <a:defRPr b="1">
                <a:latin typeface="+mj-lt"/>
              </a:defRPr>
            </a:lvl1pPr>
            <a:lvl2pPr marL="301120" indent="0">
              <a:defRPr>
                <a:latin typeface="+mj-lt"/>
              </a:defRPr>
            </a:lvl2pPr>
            <a:lvl3pPr marL="520713" indent="-215649">
              <a:defRPr>
                <a:latin typeface="+mj-lt"/>
              </a:defRPr>
            </a:lvl3pPr>
            <a:lvl4pPr marL="0" indent="298490">
              <a:defRPr>
                <a:latin typeface="+mj-lt"/>
              </a:defRPr>
            </a:lvl4pPr>
            <a:lvl5pPr marL="118869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49812" y="586741"/>
            <a:ext cx="8115043" cy="993458"/>
          </a:xfrm>
        </p:spPr>
        <p:txBody>
          <a:bodyPr>
            <a:noAutofit/>
          </a:bodyPr>
          <a:lstStyle>
            <a:lvl1pPr marL="0" marR="0" indent="0" defTabSz="86396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400"/>
            </a:lvl1pPr>
          </a:lstStyle>
          <a:p>
            <a:pPr marL="0" marR="0" lvl="0" indent="0" defTabSz="86396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74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228"/>
            <a:ext cx="9721850" cy="540004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9812" y="1580198"/>
            <a:ext cx="8115044" cy="3367086"/>
          </a:xfrm>
        </p:spPr>
        <p:txBody>
          <a:bodyPr>
            <a:noAutofit/>
          </a:bodyPr>
          <a:lstStyle>
            <a:lvl1pPr marL="301120" indent="0">
              <a:buFontTx/>
              <a:buNone/>
              <a:defRPr b="1">
                <a:latin typeface="+mj-lt"/>
              </a:defRPr>
            </a:lvl1pPr>
            <a:lvl2pPr marL="301120" indent="0">
              <a:defRPr>
                <a:latin typeface="+mj-lt"/>
              </a:defRPr>
            </a:lvl2pPr>
            <a:lvl3pPr marL="520713" indent="-215649">
              <a:defRPr>
                <a:latin typeface="+mj-lt"/>
              </a:defRPr>
            </a:lvl3pPr>
            <a:lvl4pPr marL="0" indent="298490">
              <a:defRPr>
                <a:latin typeface="+mj-lt"/>
              </a:defRPr>
            </a:lvl4pPr>
            <a:lvl5pPr marL="118869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49812" y="586741"/>
            <a:ext cx="8115043" cy="993458"/>
          </a:xfrm>
        </p:spPr>
        <p:txBody>
          <a:bodyPr>
            <a:noAutofit/>
          </a:bodyPr>
          <a:lstStyle>
            <a:lvl1pPr marL="0" marR="0" indent="0" defTabSz="86396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400"/>
            </a:lvl1pPr>
          </a:lstStyle>
          <a:p>
            <a:pPr marL="0" marR="0" lvl="0" indent="0" defTabSz="86396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25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92"/>
            <a:ext cx="9721850" cy="540004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5477" y="1552095"/>
            <a:ext cx="6099379" cy="1072634"/>
          </a:xfr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65477" y="370698"/>
            <a:ext cx="6099379" cy="1181397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3198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6396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9595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7279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1599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5919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023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4558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846081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9813" y="586739"/>
            <a:ext cx="8585946" cy="993459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49811" y="1580197"/>
            <a:ext cx="3878083" cy="336708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60925" y="1580197"/>
            <a:ext cx="3903931" cy="336708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127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6093" y="216278"/>
            <a:ext cx="8749665" cy="90011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6093" y="1208902"/>
            <a:ext cx="4295505" cy="50381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31984" indent="0">
              <a:buNone/>
              <a:defRPr sz="1900" b="1"/>
            </a:lvl2pPr>
            <a:lvl3pPr marL="863968" indent="0">
              <a:buNone/>
              <a:defRPr sz="1700" b="1"/>
            </a:lvl3pPr>
            <a:lvl4pPr marL="1295950" indent="0">
              <a:buNone/>
              <a:defRPr sz="1500" b="1"/>
            </a:lvl4pPr>
            <a:lvl5pPr marL="1727934" indent="0">
              <a:buNone/>
              <a:defRPr sz="1500" b="1"/>
            </a:lvl5pPr>
            <a:lvl6pPr marL="2159918" indent="0">
              <a:buNone/>
              <a:defRPr sz="1500" b="1"/>
            </a:lvl6pPr>
            <a:lvl7pPr marL="2591902" indent="0">
              <a:buNone/>
              <a:defRPr sz="1500" b="1"/>
            </a:lvl7pPr>
            <a:lvl8pPr marL="3023886" indent="0">
              <a:buNone/>
              <a:defRPr sz="1500" b="1"/>
            </a:lvl8pPr>
            <a:lvl9pPr marL="3455870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6093" y="1712714"/>
            <a:ext cx="4295505" cy="31116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938566" y="1208902"/>
            <a:ext cx="4297193" cy="50381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31984" indent="0">
              <a:buNone/>
              <a:defRPr sz="1900" b="1"/>
            </a:lvl2pPr>
            <a:lvl3pPr marL="863968" indent="0">
              <a:buNone/>
              <a:defRPr sz="1700" b="1"/>
            </a:lvl3pPr>
            <a:lvl4pPr marL="1295950" indent="0">
              <a:buNone/>
              <a:defRPr sz="1500" b="1"/>
            </a:lvl4pPr>
            <a:lvl5pPr marL="1727934" indent="0">
              <a:buNone/>
              <a:defRPr sz="1500" b="1"/>
            </a:lvl5pPr>
            <a:lvl6pPr marL="2159918" indent="0">
              <a:buNone/>
              <a:defRPr sz="1500" b="1"/>
            </a:lvl6pPr>
            <a:lvl7pPr marL="2591902" indent="0">
              <a:buNone/>
              <a:defRPr sz="1500" b="1"/>
            </a:lvl7pPr>
            <a:lvl8pPr marL="3023886" indent="0">
              <a:buNone/>
              <a:defRPr sz="1500" b="1"/>
            </a:lvl8pPr>
            <a:lvl9pPr marL="3455870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938566" y="1712714"/>
            <a:ext cx="4297193" cy="31116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5A173-E5E4-4B86-BADB-BBB422306F4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464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8" cstate="print"/>
          <a:stretch>
            <a:fillRect/>
          </a:stretch>
        </p:blipFill>
        <p:spPr bwMode="auto">
          <a:xfrm>
            <a:off x="1" y="1227"/>
            <a:ext cx="9721848" cy="540003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9812" y="586740"/>
            <a:ext cx="8115044" cy="972283"/>
          </a:xfrm>
          <a:prstGeom prst="rect">
            <a:avLst/>
          </a:prstGeom>
        </p:spPr>
        <p:txBody>
          <a:bodyPr vert="horz" lIns="86397" tIns="43199" rIns="86397" bIns="43199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9813" y="1566211"/>
            <a:ext cx="8115043" cy="3381074"/>
          </a:xfrm>
          <a:prstGeom prst="rect">
            <a:avLst/>
          </a:prstGeom>
        </p:spPr>
        <p:txBody>
          <a:bodyPr vert="horz" lIns="86397" tIns="43199" rIns="86397" bIns="43199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86093" y="5005626"/>
            <a:ext cx="2268432" cy="287536"/>
          </a:xfrm>
          <a:prstGeom prst="rect">
            <a:avLst/>
          </a:prstGeom>
        </p:spPr>
        <p:txBody>
          <a:bodyPr vert="horz" lIns="86397" tIns="43199" rIns="86397" bIns="4319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63968"/>
            <a:fld id="{461EDECA-DAED-49E8-AB44-A10369DCE76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863968"/>
              <a:t>23.12.2025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21633" y="5005626"/>
            <a:ext cx="3078586" cy="287536"/>
          </a:xfrm>
          <a:prstGeom prst="rect">
            <a:avLst/>
          </a:prstGeom>
        </p:spPr>
        <p:txBody>
          <a:bodyPr vert="horz" lIns="86397" tIns="43199" rIns="86397" bIns="4319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63968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934482" y="4618078"/>
            <a:ext cx="535409" cy="539261"/>
          </a:xfrm>
          <a:prstGeom prst="rect">
            <a:avLst/>
          </a:prstGeom>
        </p:spPr>
        <p:txBody>
          <a:bodyPr vert="horz" lIns="86397" tIns="43199" rIns="86397" bIns="43199" rtlCol="0" anchor="ctr"/>
          <a:lstStyle>
            <a:lvl1pPr algn="ctr">
              <a:lnSpc>
                <a:spcPts val="1988"/>
              </a:lnSpc>
              <a:defRPr sz="2200">
                <a:solidFill>
                  <a:schemeClr val="bg1"/>
                </a:solidFill>
                <a:latin typeface="+mn-lt"/>
              </a:defRPr>
            </a:lvl1pPr>
          </a:lstStyle>
          <a:p>
            <a:pPr defTabSz="863968"/>
            <a:fld id="{E20E89E6-FE54-4E13-859C-1FA908D70D39}" type="slidenum">
              <a:rPr lang="ru-RU" smtClean="0">
                <a:solidFill>
                  <a:prstClr val="white"/>
                </a:solidFill>
              </a:rPr>
              <a:pPr defTabSz="863968"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935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</p:sldLayoutIdLst>
  <p:hf hdr="0" ftr="0" dt="0"/>
  <p:txStyles>
    <p:titleStyle>
      <a:lvl1pPr algn="l" defTabSz="863968" rtl="0" eaLnBrk="1" latinLnBrk="0" hangingPunct="1">
        <a:spcBef>
          <a:spcPct val="0"/>
        </a:spcBef>
        <a:buNone/>
        <a:defRPr sz="40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01120" indent="0" algn="l" defTabSz="863968" rtl="0" eaLnBrk="1" latinLnBrk="0" hangingPunct="1">
        <a:spcBef>
          <a:spcPct val="20000"/>
        </a:spcBef>
        <a:buFont typeface="+mj-lt"/>
        <a:buNone/>
        <a:defRPr sz="25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01120" indent="0" algn="l" defTabSz="863968" rtl="0" eaLnBrk="1" latinLnBrk="0" hangingPunct="1">
        <a:spcBef>
          <a:spcPct val="20000"/>
        </a:spcBef>
        <a:buFont typeface="Arial" pitchFamily="34" charset="0"/>
        <a:buNone/>
        <a:defRPr sz="21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90405" indent="-215649" algn="l" defTabSz="863968" rtl="0" eaLnBrk="1" latinLnBrk="0" hangingPunct="1">
        <a:spcBef>
          <a:spcPct val="20000"/>
        </a:spcBef>
        <a:buFont typeface="Arial" pitchFamily="34" charset="0"/>
        <a:buChar char="•"/>
        <a:defRPr sz="21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98490" algn="just" defTabSz="863968" rtl="0" eaLnBrk="1" latinLnBrk="0" hangingPunct="1">
        <a:lnSpc>
          <a:spcPts val="2011"/>
        </a:lnSpc>
        <a:spcBef>
          <a:spcPts val="423"/>
        </a:spcBef>
        <a:buFont typeface="Arial" pitchFamily="34" charset="0"/>
        <a:buNone/>
        <a:tabLst/>
        <a:defRPr sz="17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88699" indent="0" algn="l" defTabSz="863968" rtl="0" eaLnBrk="1" latinLnBrk="0" hangingPunct="1">
        <a:lnSpc>
          <a:spcPts val="1905"/>
        </a:lnSpc>
        <a:spcBef>
          <a:spcPts val="423"/>
        </a:spcBef>
        <a:buFont typeface="Arial" pitchFamily="34" charset="0"/>
        <a:buNone/>
        <a:defRPr sz="15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375910" indent="-215992" algn="l" defTabSz="86396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07894" indent="-215992" algn="l" defTabSz="86396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39878" indent="-215992" algn="l" defTabSz="86396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1" indent="-215992" algn="l" defTabSz="863968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6396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1984" algn="l" defTabSz="86396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3968" algn="l" defTabSz="86396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95950" algn="l" defTabSz="86396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27934" algn="l" defTabSz="86396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59918" algn="l" defTabSz="86396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91902" algn="l" defTabSz="86396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23886" algn="l" defTabSz="86396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55870" algn="l" defTabSz="86396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37389" y="4572545"/>
            <a:ext cx="626368" cy="62636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0405" y="684113"/>
            <a:ext cx="8856984" cy="4104456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6469" y="900137"/>
            <a:ext cx="5976664" cy="403244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48657" y="1893986"/>
            <a:ext cx="4320480" cy="1008112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ОСНОВНЫЕ ИЗМЕНЕНИЯ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В ЗАКОНОДАТЕЛЬСТВЕ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48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С 01.01.2026 года</a:t>
            </a: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1588561" y="3564433"/>
            <a:ext cx="464052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1908597" y="1404193"/>
            <a:ext cx="6264696" cy="1418456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57169" y="3143237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Федеральный Закон от 28.11.2025 № 425-ФЗ</a:t>
            </a:r>
          </a:p>
        </p:txBody>
      </p:sp>
    </p:spTree>
    <p:extLst>
      <p:ext uri="{BB962C8B-B14F-4D97-AF65-F5344CB8AC3E}">
        <p14:creationId xmlns:p14="http://schemas.microsoft.com/office/powerpoint/2010/main" val="409371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37389" y="4572545"/>
            <a:ext cx="626368" cy="62636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0405" y="684113"/>
            <a:ext cx="8856984" cy="4104456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6469" y="900137"/>
            <a:ext cx="5976664" cy="403244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04541" y="1044153"/>
            <a:ext cx="6696744" cy="2736304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1476414" y="3503731"/>
            <a:ext cx="719281" cy="1954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1908597" y="1404193"/>
            <a:ext cx="6264696" cy="1418456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57169" y="3143237"/>
            <a:ext cx="6448172" cy="106926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Введен Федеральным Законом от 25.02.2022 № 17-ФЗ « О проведении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эксперимента по установлению специального налогового режима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«Автоматизированная упрощенная система налогообложения»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87785" y="972145"/>
            <a:ext cx="8005588" cy="223224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2493" y="900137"/>
            <a:ext cx="7416824" cy="2448272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Автоматизированная упрощенная система налогообложения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(АУСН)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2491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37389" y="4572545"/>
            <a:ext cx="626368" cy="62636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6429" y="540097"/>
            <a:ext cx="8496943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АвтоУСН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специальный налоговый режим при котором, отчетность почти полностью отменяется, налоги рассчитываются автоматически.</a:t>
            </a:r>
          </a:p>
          <a:p>
            <a:pPr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 по ведению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АвтоУСН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проводится с  01 июля 2022 по 31 декабря 2027 года. В Краснодарском  крае введен с 01 января 2025 года.</a:t>
            </a:r>
          </a:p>
          <a:p>
            <a:pPr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ПРЕИМУЩЕСТВА </a:t>
            </a:r>
            <a:r>
              <a:rPr lang="ru-RU" sz="1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АвтоУСН</a:t>
            </a:r>
            <a:endParaRPr lang="ru-RU" sz="1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Отмена налоговой отчетности и частично отчетности в Социальный фонд России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Страховые взносы платить не нужно, социальные гарантии обеспечиваются из бюджета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нужно отслеживать сроки подачи документов и изменения формата документов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 рассчитывается автоматически налоговым органом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функций налоговых агентов по НДФЛ передана банкам</a:t>
            </a:r>
          </a:p>
          <a:p>
            <a:pPr marL="171450" indent="-171450" algn="just">
              <a:buFontTx/>
              <a:buChar char="-"/>
            </a:pP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 может перейти на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АвтоУСН</a:t>
            </a:r>
            <a:endPara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вновь созданные ИП и юридические лица с даты регистрации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Действующие ИП и юридические лица с 01 января следующего года</a:t>
            </a:r>
          </a:p>
          <a:p>
            <a:pPr marL="171450" indent="-171450"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ИП и юридические лица применяющие режим налогообложения УСН или НПД с 1 числа любого месяца</a:t>
            </a: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28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37389" y="4572545"/>
            <a:ext cx="626368" cy="62636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3</a:t>
            </a:r>
            <a:endParaRPr kumimoji="0" lang="ru-RU" sz="220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6429" y="324073"/>
            <a:ext cx="8954144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для перехода на </a:t>
            </a:r>
            <a:r>
              <a:rPr lang="ru-RU" sz="1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АвтоУСН</a:t>
            </a:r>
            <a:endParaRPr lang="ru-RU" sz="1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в налоговых органах ( место регистрации юридического лица и место жительства ИП) должно быть в субъекте в котором проводится эксперимент по </a:t>
            </a:r>
            <a:r>
              <a:rPr lang="ru-RU" sz="1200" dirty="0" err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АвтоУСН</a:t>
            </a:r>
            <a:endParaRPr lang="ru-RU" sz="1200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работников не более пяти человек</a:t>
            </a: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Годовой доход не более 60 млн. рублей</a:t>
            </a: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Остаточная стоимость основных средств у организации не более 150 млн. рублей</a:t>
            </a: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Расчетные счета открыты только в уполномоченных банках</a:t>
            </a: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Зарплата выплачивается только в безналичной форме</a:t>
            </a: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применяются другие специальные режимы</a:t>
            </a:r>
          </a:p>
          <a:p>
            <a:pPr marL="285750" indent="-285750" algn="just">
              <a:buFontTx/>
              <a:buChar char="-"/>
            </a:pPr>
            <a:endParaRPr lang="ru-RU" sz="1200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и сроки уплаты налога на </a:t>
            </a:r>
            <a:r>
              <a:rPr lang="ru-RU" sz="1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АвтоУСН</a:t>
            </a:r>
            <a:endParaRPr lang="ru-RU" sz="1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Налоговый период – месяц</a:t>
            </a:r>
          </a:p>
          <a:p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седьмого числа следующего месяца плательщику </a:t>
            </a:r>
            <a:r>
              <a:rPr lang="ru-RU" sz="12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АвтоУСН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следует проверить, правильно ли банк разметил операции, на основе которых будет рассчитываться налог.</a:t>
            </a:r>
          </a:p>
          <a:p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рассчитывает налоговый орган. Уведомление о необходимости его уплаты налогоплательщик получает не позднее 15 числа месяца, следующего за налоговым периодом.</a:t>
            </a:r>
          </a:p>
          <a:p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Уплатить налог следует не позднее 25 числа того же месяца.</a:t>
            </a:r>
          </a:p>
          <a:p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Методические рекомендации по разделению безналичных операций по счетам налогоплательщиков, применяющих специальный налоговый режим «Автоматизированная упрощенная система налогообложения» на учитываемые и не учитываемые при определении объекта налогообложения» )</a:t>
            </a:r>
          </a:p>
          <a:p>
            <a:pPr algn="ctr"/>
            <a:endParaRPr lang="ru-RU" sz="1800" b="1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0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37389" y="4572545"/>
            <a:ext cx="626368" cy="62636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4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8437" y="468089"/>
            <a:ext cx="8496944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Объект налогообложения на </a:t>
            </a:r>
            <a:r>
              <a:rPr lang="ru-RU" sz="1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АвтоУСН</a:t>
            </a:r>
            <a:endParaRPr lang="ru-RU" sz="1800" b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Ставка 8 %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   Источник: ККТ, банк, личный кабинет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   Торговый сбор уменьшает сумму налога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   Убыток не учитывается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   Минимального налога нет</a:t>
            </a: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Доходы-Расходы</a:t>
            </a:r>
          </a:p>
          <a:p>
            <a:pPr algn="ctr"/>
            <a:endParaRPr lang="ru-RU" sz="1400" b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1400" dirty="0" smtClean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Ставка 20 %</a:t>
            </a:r>
          </a:p>
          <a:p>
            <a:pPr marL="342900" indent="-342900" algn="just">
              <a:buFontTx/>
              <a:buChar char="-"/>
            </a:pPr>
            <a:r>
              <a:rPr lang="ru-RU" sz="1400" dirty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Источник: ККТ, банк, личный кабинет</a:t>
            </a:r>
          </a:p>
          <a:p>
            <a:pPr marL="342900" indent="-342900" algn="just">
              <a:buFontTx/>
              <a:buChar char="-"/>
            </a:pPr>
            <a:r>
              <a:rPr lang="ru-RU" sz="1400" dirty="0" smtClean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Расходы: ККТ, банк</a:t>
            </a:r>
          </a:p>
          <a:p>
            <a:pPr marL="342900" indent="-342900" algn="just">
              <a:buFontTx/>
              <a:buChar char="-"/>
            </a:pPr>
            <a:r>
              <a:rPr lang="ru-RU" sz="1400" dirty="0" smtClean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Торговый сбор увеличивает сумму расходов</a:t>
            </a:r>
          </a:p>
          <a:p>
            <a:pPr marL="342900" indent="-342900" algn="just">
              <a:buFontTx/>
              <a:buChar char="-"/>
            </a:pPr>
            <a:r>
              <a:rPr lang="ru-RU" sz="1400" dirty="0" smtClean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Убыток можно учесть в следующих периодах</a:t>
            </a:r>
          </a:p>
          <a:p>
            <a:pPr marL="342900" indent="-342900" algn="just">
              <a:buFontTx/>
              <a:buChar char="-"/>
            </a:pPr>
            <a:r>
              <a:rPr lang="ru-RU" sz="1400" dirty="0" smtClean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Минимальный налог 3 % от полученного дохода</a:t>
            </a:r>
          </a:p>
          <a:p>
            <a:pPr marL="342900" indent="-342900" algn="just">
              <a:buFontTx/>
              <a:buChar char="-"/>
            </a:pPr>
            <a:endParaRPr lang="ru-RU" sz="1200" dirty="0">
              <a:solidFill>
                <a:srgbClr val="22272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24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37389" y="4572545"/>
            <a:ext cx="626368" cy="62636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7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6429" y="396081"/>
            <a:ext cx="8556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Упрощение или отмена сдачи отчетности</a:t>
            </a:r>
            <a:endParaRPr lang="ru-RU" sz="1800" b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79977" y="828129"/>
            <a:ext cx="8187052" cy="4176464"/>
          </a:xfrm>
        </p:spPr>
        <p:txBody>
          <a:bodyPr/>
          <a:lstStyle/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нужно предоставлять отчетность</a:t>
            </a:r>
            <a:r>
              <a:rPr lang="ru-RU" sz="16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86870" indent="-285750">
              <a:buFontTx/>
              <a:buChar char="-"/>
            </a:pPr>
            <a:r>
              <a:rPr lang="ru-RU" sz="14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6-НДФЛ</a:t>
            </a:r>
          </a:p>
          <a:p>
            <a:pPr marL="586870" indent="-285750">
              <a:buFontTx/>
              <a:buChar char="-"/>
            </a:pPr>
            <a:r>
              <a:rPr lang="ru-RU" sz="14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Расчет по страховым взносам </a:t>
            </a:r>
          </a:p>
          <a:p>
            <a:pPr marL="586870" indent="-285750">
              <a:buFontTx/>
              <a:buChar char="-"/>
            </a:pPr>
            <a:r>
              <a:rPr lang="ru-RU" sz="14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Декларацию по УСН</a:t>
            </a:r>
          </a:p>
          <a:p>
            <a:pPr marL="586870" indent="-285750">
              <a:buFontTx/>
              <a:buChar char="-"/>
            </a:pPr>
            <a:r>
              <a:rPr lang="ru-RU" sz="14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ведется книга учета доходов и расходов</a:t>
            </a:r>
          </a:p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каких случаях сдается отчетность</a:t>
            </a:r>
          </a:p>
          <a:p>
            <a:pPr marL="586870" indent="-285750">
              <a:buFontTx/>
              <a:buChar char="-"/>
            </a:pPr>
            <a:r>
              <a:rPr lang="ru-RU" sz="14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Декларация по налогу на прибыль если плательщик был налоговым агентом или выплачивал дивиденды</a:t>
            </a:r>
          </a:p>
          <a:p>
            <a:pPr marL="586870" indent="-285750">
              <a:buFontTx/>
              <a:buChar char="-"/>
            </a:pPr>
            <a:r>
              <a:rPr lang="ru-RU" sz="14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Декларация по НДС если налогоплательщик был налоговым агентом или выставлял счет-фактуру с НДС</a:t>
            </a:r>
          </a:p>
          <a:p>
            <a:pPr marL="586870" indent="-285750">
              <a:buFontTx/>
              <a:buChar char="-"/>
            </a:pPr>
            <a:r>
              <a:rPr lang="ru-RU" sz="14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наличии сотрудников (в установленных случаях) в </a:t>
            </a:r>
            <a:r>
              <a:rPr lang="ru-RU" sz="14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Социальный Фонд </a:t>
            </a:r>
            <a:r>
              <a:rPr lang="ru-RU" sz="14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4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оссии </a:t>
            </a:r>
            <a:r>
              <a:rPr lang="ru-RU" sz="14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предсавляются</a:t>
            </a:r>
            <a:r>
              <a:rPr lang="ru-RU" sz="14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86870" indent="-285750">
              <a:buFontTx/>
              <a:buChar char="-"/>
            </a:pPr>
            <a:r>
              <a:rPr lang="ru-RU" sz="14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Сведения </a:t>
            </a:r>
            <a:r>
              <a:rPr lang="ru-RU" sz="14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 трудовой деятельности (подраздел 1.1. подраздела 1 формы ЕФС-1);</a:t>
            </a:r>
          </a:p>
          <a:p>
            <a:pPr marL="586870" indent="-285750">
              <a:buFontTx/>
              <a:buChar char="-"/>
            </a:pPr>
            <a:r>
              <a:rPr lang="ru-RU" sz="14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Сведения </a:t>
            </a:r>
            <a:r>
              <a:rPr lang="ru-RU" sz="14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 страховом стаже (подраздел 1.2. подраздела 1 формы ЕФС-1).</a:t>
            </a:r>
          </a:p>
          <a:p>
            <a:pPr marL="586870" indent="-285750">
              <a:buFontTx/>
              <a:buChar char="-"/>
            </a:pPr>
            <a:endParaRPr lang="ru-RU" sz="1600" b="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06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37389" y="4572545"/>
            <a:ext cx="626368" cy="62636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16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2413" y="1692225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ru-RU" sz="4800" b="1" dirty="0" smtClean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Спасибо за внимание !</a:t>
            </a:r>
            <a:endParaRPr lang="ru-RU" sz="4800" b="1" dirty="0">
              <a:solidFill>
                <a:srgbClr val="22272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69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37389" y="4572545"/>
            <a:ext cx="626368" cy="62636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6429" y="540097"/>
            <a:ext cx="8496943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НДС (дата вступления в силу с 01.01.2026 )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Увеличена ставка налога с 20 % до 22%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порог дохода по УСН для освобождения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НДС с 01.01.2026 (сейчас 60 млн.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342900" indent="-342900" algn="just">
              <a:buFontTx/>
              <a:buChar char="-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20 млн руб. в 2026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</a:p>
          <a:p>
            <a:pPr marL="342900" indent="-342900" algn="just">
              <a:buFontTx/>
              <a:buChar char="-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15 млн руб. в 2027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10 млн руб. с 2028 года и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доход за 2025 превысил 20 млн руб., то с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 налогоплательщик применяет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НДС и т.д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 на УСН впервые перешедшие с 2026 года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далее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ставки НДС 5 (7)% в течение 4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кварталов могут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отказаться от их применения и перейти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ставку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НДС 22 % с вычетами не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дожидаясь окончания трехлетнего срока</a:t>
            </a:r>
          </a:p>
          <a:p>
            <a:pPr marL="171450" indent="-171450" algn="just">
              <a:lnSpc>
                <a:spcPct val="150000"/>
              </a:lnSpc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Лица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УСН впервые ставшие в 2026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плательщиками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НДС освобождаются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ответственности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непредставление в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срок первой налоговой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декларации по НДС в 2026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</a:p>
          <a:p>
            <a:pPr marL="171450" indent="-171450" algn="just">
              <a:lnSpc>
                <a:spcPct val="150000"/>
              </a:lnSpc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Исключены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льготируемых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операций по НДС</a:t>
            </a: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* услуги  связанных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обслуживанием банковских карт</a:t>
            </a:r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* операций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эквайринга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процессинга</a:t>
            </a: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 Не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признается объектом налогообложения НДС</a:t>
            </a: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* передача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недвижимости, изымаемой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 государственных нужд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компенсацией денежных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</a:t>
            </a: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  Расширяют перечень реквизитов счета-фактуры</a:t>
            </a:r>
          </a:p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* нужно будет указывать порядковый номер и дату счета фактуры выставленного при получении аванса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59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37389" y="4572545"/>
            <a:ext cx="626368" cy="62636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3</a:t>
            </a:r>
            <a:endParaRPr kumimoji="0" lang="ru-RU" sz="220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6429" y="324073"/>
            <a:ext cx="89541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Патентная система налогообложения</a:t>
            </a:r>
            <a:endParaRPr lang="ru-RU" sz="1800" b="1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8437" y="1046039"/>
            <a:ext cx="84969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Снижена предельная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доходов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применения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ПСН (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сейчас 60 млн руб.)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20 млн руб. в 2026 год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15 млн руб. в 2027 год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10 млн руб. с 2028 и далее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доход от реализации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 превысил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млн руб., то с 2026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ПСН не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применяется. Если в 2025 не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превысил, а превысил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течение 2026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право на применение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ПСН утрачивается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начала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патента.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ИП получают возможность подавать заявление на получение нового патента взамен прежнего из-за уменьшения физических показателей.</a:t>
            </a:r>
          </a:p>
          <a:p>
            <a:pPr algn="just">
              <a:spcAft>
                <a:spcPts val="0"/>
              </a:spcAft>
            </a:pP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0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37389" y="4572545"/>
            <a:ext cx="626368" cy="62636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4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4421" y="1260177"/>
            <a:ext cx="864096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Упрощенная система налогообложения</a:t>
            </a:r>
          </a:p>
          <a:p>
            <a:pPr algn="ctr">
              <a:lnSpc>
                <a:spcPct val="150000"/>
              </a:lnSpc>
            </a:pPr>
            <a:endParaRPr lang="ru-RU" sz="1800" b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Пониженные налоговые </a:t>
            </a:r>
            <a:r>
              <a:rPr lang="ru-RU" dirty="0" smtClean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ставки (</a:t>
            </a:r>
            <a:r>
              <a:rPr lang="ru-RU" dirty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том числе 0%) по УСН </a:t>
            </a:r>
            <a:r>
              <a:rPr lang="ru-RU" dirty="0" smtClean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могут устанавливаться субъектами РФ </a:t>
            </a:r>
            <a:r>
              <a:rPr lang="ru-RU" dirty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видам </a:t>
            </a:r>
            <a:r>
              <a:rPr lang="ru-RU" dirty="0" smtClean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деятельности, которые </a:t>
            </a:r>
            <a:r>
              <a:rPr lang="ru-RU" dirty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определены</a:t>
            </a:r>
          </a:p>
          <a:p>
            <a:pPr algn="just"/>
            <a:r>
              <a:rPr lang="ru-RU" dirty="0" smtClean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Правительством </a:t>
            </a:r>
            <a:r>
              <a:rPr lang="ru-RU" dirty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РФ, с </a:t>
            </a:r>
            <a:r>
              <a:rPr lang="ru-RU" dirty="0" smtClean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учетом установленных критериев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Расширен перечень </a:t>
            </a:r>
            <a:r>
              <a:rPr lang="ru-RU" dirty="0" smtClean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расходов плательщикам </a:t>
            </a:r>
            <a:r>
              <a:rPr lang="ru-RU" dirty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УСН для </a:t>
            </a:r>
            <a:r>
              <a:rPr lang="ru-RU" dirty="0" smtClean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объекта доходы-расходы представлена возможность </a:t>
            </a:r>
            <a:r>
              <a:rPr lang="ru-RU" dirty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учитывать </a:t>
            </a:r>
            <a:r>
              <a:rPr lang="ru-RU" dirty="0" smtClean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расходах </a:t>
            </a:r>
            <a:r>
              <a:rPr lang="ru-RU" dirty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иные расходы,</a:t>
            </a:r>
          </a:p>
          <a:p>
            <a:pPr algn="just"/>
            <a:r>
              <a:rPr lang="ru-RU" dirty="0" smtClean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определяемые </a:t>
            </a:r>
            <a:r>
              <a:rPr lang="ru-RU" dirty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порядке</a:t>
            </a:r>
            <a:r>
              <a:rPr lang="ru-RU" dirty="0" smtClean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установленном </a:t>
            </a:r>
            <a:r>
              <a:rPr lang="ru-RU" dirty="0">
                <a:solidFill>
                  <a:srgbClr val="22272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главой 25 НК РФ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dirty="0">
              <a:solidFill>
                <a:srgbClr val="22272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89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37389" y="4572545"/>
            <a:ext cx="626368" cy="62636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7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12381" y="900137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СТРАХОВЫЕ ВЗНОСЫ</a:t>
            </a:r>
            <a:endParaRPr lang="ru-RU" sz="1800" b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79977" y="1620217"/>
            <a:ext cx="8187052" cy="3384376"/>
          </a:xfrm>
        </p:spPr>
        <p:txBody>
          <a:bodyPr/>
          <a:lstStyle/>
          <a:p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Льготные тарифы для МСП</a:t>
            </a:r>
          </a:p>
          <a:p>
            <a:pPr marL="586870" indent="-285750">
              <a:buFontTx/>
              <a:buChar char="-"/>
            </a:pPr>
            <a:r>
              <a:rPr lang="ru-RU" sz="16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Пониженный тариф 15 % для выплат сверх 1,5 МРОТ могут применять только МСП с основным видом деятельности из Перечня, который утвердит Правительство и предприятия общепита. </a:t>
            </a:r>
          </a:p>
          <a:p>
            <a:pPr marL="586870" indent="-285750">
              <a:buFontTx/>
              <a:buChar char="-"/>
            </a:pPr>
            <a:r>
              <a:rPr lang="ru-RU" sz="16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Юридические лица( коммерческие организации) обязаны будут исчислять страховые взносы с выплат и иных вознаграждений единоличным руководителям исходя из МРОТ  ( МРОТ с 01.01.2026 – 27093 руб.)</a:t>
            </a:r>
          </a:p>
          <a:p>
            <a:pPr marL="586870" indent="-285750">
              <a:buFontTx/>
              <a:buChar char="-"/>
            </a:pPr>
            <a:r>
              <a:rPr lang="ru-RU" sz="16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Фиксированные страховые взносы за ИП на 2026 год составляют 57390 руб.</a:t>
            </a:r>
            <a:endParaRPr lang="ru-RU" sz="1600" b="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78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37389" y="4572545"/>
            <a:ext cx="626368" cy="62636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8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4421" y="612105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КОНТРОЛЬНЫЕ МЕРОПРИЯТИЯ</a:t>
            </a:r>
            <a:endParaRPr lang="ru-RU" sz="1800" b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0445" y="1116161"/>
            <a:ext cx="8424936" cy="3747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Инспекция получает возможность:</a:t>
            </a:r>
          </a:p>
          <a:p>
            <a:pPr marL="171450" lvl="0" indent="-171450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Рассматривать материалы проверки по видеоконференции с 01.09.2026;</a:t>
            </a:r>
          </a:p>
          <a:p>
            <a:pPr marL="171450" lvl="0" indent="-171450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Осматривать территории и помещения , а также проводить выемку документов и предметов в рамках дополнительных мероприятий при рассмотрении материалов проверки;</a:t>
            </a:r>
          </a:p>
          <a:p>
            <a:pPr marL="171450" lvl="0" indent="-171450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Проверять при выездной проверки налоговые периоды текущего года, если на день вынесения решения они завершены;</a:t>
            </a:r>
          </a:p>
          <a:p>
            <a:pPr marL="171450" lvl="0" indent="-171450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Провести камеральную проверку может не только Инспекция куда подали декларацию или расчет, но и налоговый орган который уполномочила ФНС, плательщик предварительно будет уведомлен;</a:t>
            </a:r>
          </a:p>
          <a:p>
            <a:pPr marL="171450" lvl="0" indent="-171450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Жалобы, в том числе апелляционные может рассматривать не только вышестоящий орган, но и уполномоченный ФНС (с  01.09.2026);</a:t>
            </a:r>
          </a:p>
          <a:p>
            <a:pPr marL="171450" lvl="0" indent="-171450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Расширен перечень способов подачи возражений на акт проверки: лично, заказным письмом, по ТКС или через личный кабинет (на сайте ФНС либо на </a:t>
            </a:r>
            <a:r>
              <a:rPr lang="ru-RU" sz="1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Госуслугах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Формат и порядок подачи документов утвердит ФНС( с 01.09.2026);</a:t>
            </a:r>
          </a:p>
          <a:p>
            <a:pPr marL="171450" lvl="0" indent="-171450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 верхний предел для снижения штрафа при смягчающих обстоятельствах не более чем в 10 раз, минимальное уменьшение в 2 раза.</a:t>
            </a:r>
          </a:p>
          <a:p>
            <a:pPr marL="171450" lvl="0" indent="-171450">
              <a:lnSpc>
                <a:spcPct val="107000"/>
              </a:lnSpc>
              <a:spcAft>
                <a:spcPts val="0"/>
              </a:spcAft>
              <a:buFontTx/>
              <a:buChar char="-"/>
            </a:pP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43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37389" y="4572545"/>
            <a:ext cx="626368" cy="62636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10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6429" y="899845"/>
            <a:ext cx="864096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spcAft>
                <a:spcPts val="0"/>
              </a:spcAft>
              <a:tabLst>
                <a:tab pos="540385" algn="l"/>
              </a:tabLst>
            </a:pPr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Внесудебный порядок взыскания задолженности с физических лиц</a:t>
            </a:r>
          </a:p>
          <a:p>
            <a:pPr indent="457200" algn="ctr">
              <a:spcAft>
                <a:spcPts val="0"/>
              </a:spcAft>
              <a:tabLst>
                <a:tab pos="540385" algn="l"/>
              </a:tabLst>
            </a:pPr>
            <a:r>
              <a:rPr lang="ru-RU" sz="1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 с 01.11.2025 вступили в силу изменения в статью 48 Налогового кодекса РФ, внесенные Федеральным законом от 31.07.2025 № 287-ФЗ)</a:t>
            </a:r>
          </a:p>
          <a:p>
            <a:pPr indent="457200" algn="just">
              <a:spcAft>
                <a:spcPts val="0"/>
              </a:spcAft>
              <a:tabLst>
                <a:tab pos="540385" algn="l"/>
              </a:tabLst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Новшество в том, что налоговая задолженность будет взыскиваться как в судебном, так и во внесудебном порядке в зависимости от согласия или несогласия гражданина с взыскиваемой суммой налога. Если разногласий нет, сумма будет погашаться или списываться со счетов во внесудебном порядке. При наличии разногласий- через суд.</a:t>
            </a:r>
          </a:p>
          <a:p>
            <a:pPr indent="457200" algn="just">
              <a:spcAft>
                <a:spcPts val="0"/>
              </a:spcAft>
              <a:tabLst>
                <a:tab pos="540385" algn="l"/>
              </a:tabLst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каким налогам будет взыскание:</a:t>
            </a:r>
          </a:p>
          <a:p>
            <a:pPr marL="171450" indent="-171450" algn="just">
              <a:spcAft>
                <a:spcPts val="0"/>
              </a:spcAft>
              <a:buFontTx/>
              <a:buChar char="-"/>
              <a:tabLst>
                <a:tab pos="540385" algn="l"/>
              </a:tabLst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налогам, которые граждане сами рассчитывают и указывают в декларации (например, НДФЛ или налог на профессиональный доход)</a:t>
            </a:r>
          </a:p>
          <a:p>
            <a:pPr marL="171450" indent="-171450" algn="just">
              <a:spcAft>
                <a:spcPts val="0"/>
              </a:spcAft>
              <a:buFontTx/>
              <a:buChar char="-"/>
              <a:tabLst>
                <a:tab pos="540385" algn="l"/>
              </a:tabLst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 имущественным налогам( налог на имущество, земельный и транспортный налог, НДФЛ, не удержанный работодателем, с доходов по вкладам)</a:t>
            </a:r>
          </a:p>
          <a:p>
            <a:pPr marL="171450" indent="-171450" algn="just">
              <a:spcAft>
                <a:spcPts val="0"/>
              </a:spcAft>
              <a:buFontTx/>
              <a:buChar char="-"/>
              <a:tabLst>
                <a:tab pos="540385" algn="l"/>
              </a:tabLst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налогам,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доначисленным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ходе мероприятий налогового контроля</a:t>
            </a:r>
          </a:p>
          <a:p>
            <a:pPr indent="457200" algn="just">
              <a:spcAft>
                <a:spcPts val="0"/>
              </a:spcAft>
              <a:tabLst>
                <a:tab pos="540385" algn="l"/>
              </a:tabLst>
            </a:pPr>
            <a:r>
              <a:rPr lang="ru-RU" sz="12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Что считается спорным долгом: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>
              <a:spcAft>
                <a:spcPts val="0"/>
              </a:spcAft>
              <a:tabLst>
                <a:tab pos="540385" algn="l"/>
              </a:tabLst>
            </a:pPr>
            <a:r>
              <a:rPr lang="ru-RU" sz="1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Спорный долг- это любая сумма, с которой налогоплательщик не согласен и подал заявление о перерасчете или жалобу. До урегулирования спора эта сумма не списывается и не увеличивается в сальдо ЕНС.</a:t>
            </a:r>
          </a:p>
          <a:p>
            <a:pPr indent="457200">
              <a:spcAft>
                <a:spcPts val="0"/>
              </a:spcAft>
              <a:tabLst>
                <a:tab pos="540385" algn="l"/>
              </a:tabLst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можно оспорить:</a:t>
            </a:r>
          </a:p>
          <a:p>
            <a:pPr marL="171450" indent="-171450">
              <a:spcAft>
                <a:spcPts val="0"/>
              </a:spcAft>
              <a:buFontTx/>
              <a:buChar char="-"/>
              <a:tabLst>
                <a:tab pos="540385" algn="l"/>
              </a:tabLst>
            </a:pPr>
            <a:r>
              <a:rPr lang="ru-RU" sz="1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Налоговое уведомление</a:t>
            </a:r>
          </a:p>
          <a:p>
            <a:pPr marL="171450" indent="-171450">
              <a:spcAft>
                <a:spcPts val="0"/>
              </a:spcAft>
              <a:buFontTx/>
              <a:buChar char="-"/>
              <a:tabLst>
                <a:tab pos="540385" algn="l"/>
              </a:tabLst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 привлечении(об отказе в привлечении)к ответственности</a:t>
            </a:r>
          </a:p>
          <a:p>
            <a:pPr marL="171450" indent="-171450">
              <a:spcAft>
                <a:spcPts val="0"/>
              </a:spcAft>
              <a:buFontTx/>
              <a:buChar char="-"/>
              <a:tabLst>
                <a:tab pos="540385" algn="l"/>
              </a:tabLst>
            </a:pPr>
            <a:r>
              <a:rPr lang="ru-RU" sz="1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об отмене налогового вычета</a:t>
            </a:r>
          </a:p>
          <a:p>
            <a:pPr marL="171450" indent="-171450">
              <a:spcAft>
                <a:spcPts val="0"/>
              </a:spcAft>
              <a:buFontTx/>
              <a:buChar char="-"/>
              <a:tabLst>
                <a:tab pos="540385" algn="l"/>
              </a:tabLst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 взыскании</a:t>
            </a:r>
          </a:p>
          <a:p>
            <a:pPr marL="171450" indent="-171450">
              <a:spcAft>
                <a:spcPts val="0"/>
              </a:spcAft>
              <a:buFontTx/>
              <a:buChar char="-"/>
              <a:tabLst>
                <a:tab pos="540385" algn="l"/>
              </a:tabLst>
            </a:pPr>
            <a:r>
              <a:rPr lang="ru-RU" sz="1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об уплате</a:t>
            </a:r>
          </a:p>
        </p:txBody>
      </p:sp>
    </p:spTree>
    <p:extLst>
      <p:ext uri="{BB962C8B-B14F-4D97-AF65-F5344CB8AC3E}">
        <p14:creationId xmlns:p14="http://schemas.microsoft.com/office/powerpoint/2010/main" val="243481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37389" y="4572545"/>
            <a:ext cx="626368" cy="62636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12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4421" y="612105"/>
            <a:ext cx="842493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Как сообщить о своем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несогласии: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Подать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заявление о перерасчете (если не согласны с начислениями по имущественным налогам и НДФЛ)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Подать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жалобу ( если не согласны с решением по итогам налоговой проверки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Заявление о перерасчете или жалоба подается в течении 30 дней до начала взыскания.</a:t>
            </a:r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Взыскание производится на основании решения, которое направляется должнику в течении шести месяцев с даты истечения срока исполнения требования об уплате через личный кабинет или портал 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Госуслуг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а при невозможности- заказным письмом.</a:t>
            </a:r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Решение о взыскании размещается в специальном реестре, после чего на счет должника в банке направляются поручение налогового органа о перечислении задолженности в бюджет и решение о приостановлении операций по счетам налогоплательщика.</a:t>
            </a:r>
          </a:p>
          <a:p>
            <a:pPr algn="just"/>
            <a:endParaRPr lang="ru-RU" sz="1200" dirty="0"/>
          </a:p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случае несогласия  взыскание осуществляется в судебном порядке. При этом уплата налогов приостанавливается до решения суда. Спорные суммы исключаются из сальдо ЕНС до вступления решения суда в силу. Налогоплательщик может оплачивать другие налоги – в счет долга их не спишут.</a:t>
            </a:r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59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37389" y="4572545"/>
            <a:ext cx="626368" cy="62636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12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4421" y="612105"/>
            <a:ext cx="842493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2026 года единым документом о постановке на учет в налоговом органе станет выписка </a:t>
            </a:r>
            <a:endParaRPr lang="ru-RU" sz="1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 1 января 2026 года свидетельство о постановке на учет в налоговом органе упраздняется. Для физических лиц подтверждать постановку на учет будет выписка из ЕГРН (Единого государственного реестра налогоплательщиков). Но выданные ранее свидетельства менять не придется, они сохраняют свою силу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Электронная выписка из ЕГРН содержит данные о фамилии, имени, отчестве, дате рождения идентифицируемого лица и ИНН. Она подписывается усиленной квалифицированной электронной подписью и равнозначна выписке на бумаге, подписанной собственноручной подписью должностного лица и заверенной печатью налогового органа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Упраздняются также уведомления о постановке на учет или снятии с учета, направляемые организациям, индивидуальным предпринимателям и физическим лицам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Наряду с выпиской из ЕГРН постановку на учет или снятие с учета в налоговом органе будут подтверждать выписка из ЕГРЮЛ (Единого государственного реестра юридических лиц), выписка из государственного реестра аккредитованных филиалов, представительств иностранных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юрлиц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и выписка из ЕГРИП (Единого государственного реестра индивидуальных 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предпринимателей</a:t>
            </a:r>
            <a:r>
              <a:rPr lang="ru-RU" sz="120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По итогам процедур постановки на учет или снятия с учета в налоговом органе, начатых до 1 января 2026 года и не законченных по состоянию на эту дату, вместо свидетельств и уведомлений будут выдаваться выписки.</a:t>
            </a:r>
          </a:p>
          <a:p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47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16-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10754</TotalTime>
  <Words>1700</Words>
  <Application>Microsoft Office PowerPoint</Application>
  <PresentationFormat>Произвольный</PresentationFormat>
  <Paragraphs>168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Present_FNS2012_16-9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Дубина Юлия Валентиновна</dc:creator>
  <cp:lastModifiedBy>1</cp:lastModifiedBy>
  <cp:revision>1038</cp:revision>
  <cp:lastPrinted>2025-05-15T08:20:30Z</cp:lastPrinted>
  <dcterms:created xsi:type="dcterms:W3CDTF">2018-02-15T10:56:00Z</dcterms:created>
  <dcterms:modified xsi:type="dcterms:W3CDTF">2025-12-23T05:55:35Z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1049-11.2.0.9984</vt:lpwstr>
  </property>
</Properties>
</file>