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8" r:id="rId2"/>
    <p:sldId id="350" r:id="rId3"/>
    <p:sldId id="381" r:id="rId4"/>
    <p:sldId id="380" r:id="rId5"/>
    <p:sldId id="377" r:id="rId6"/>
    <p:sldId id="378" r:id="rId7"/>
    <p:sldId id="379" r:id="rId8"/>
    <p:sldId id="376" r:id="rId9"/>
    <p:sldId id="356" r:id="rId10"/>
    <p:sldId id="375" r:id="rId11"/>
    <p:sldId id="344" r:id="rId12"/>
    <p:sldId id="357" r:id="rId13"/>
    <p:sldId id="382" r:id="rId14"/>
    <p:sldId id="383" r:id="rId15"/>
    <p:sldId id="363" r:id="rId16"/>
    <p:sldId id="362" r:id="rId17"/>
    <p:sldId id="370" r:id="rId18"/>
    <p:sldId id="371" r:id="rId19"/>
    <p:sldId id="384" r:id="rId20"/>
    <p:sldId id="372" r:id="rId21"/>
    <p:sldId id="385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94658" autoAdjust="0"/>
  </p:normalViewPr>
  <p:slideViewPr>
    <p:cSldViewPr>
      <p:cViewPr varScale="1">
        <p:scale>
          <a:sx n="86" d="100"/>
          <a:sy n="86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016843157777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68-40E8-8171-7EC508A2EA10}"/>
                </c:ext>
              </c:extLst>
            </c:dLbl>
            <c:dLbl>
              <c:idx val="1"/>
              <c:layout>
                <c:manualLayout>
                  <c:x val="-2.9893100389975515E-3"/>
                  <c:y val="-2.088583724615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68-40E8-8171-7EC508A2EA10}"/>
                </c:ext>
              </c:extLst>
            </c:dLbl>
            <c:dLbl>
              <c:idx val="2"/>
              <c:layout>
                <c:manualLayout>
                  <c:x val="5.4803384288249957E-17"/>
                  <c:y val="-2.0885837246153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68-40E8-8171-7EC508A2EA10}"/>
                </c:ext>
              </c:extLst>
            </c:dLbl>
            <c:dLbl>
              <c:idx val="3"/>
              <c:layout>
                <c:manualLayout>
                  <c:x val="-5.9786200779951022E-3"/>
                  <c:y val="-1.856518866324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68-40E8-8171-7EC508A2EA10}"/>
                </c:ext>
              </c:extLst>
            </c:dLbl>
            <c:dLbl>
              <c:idx val="4"/>
              <c:layout>
                <c:manualLayout>
                  <c:x val="-2.9893100389975515E-3"/>
                  <c:y val="-3.016843157777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68-40E8-8171-7EC508A2EA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Лист1!$B$5:$F$5</c:f>
              <c:strCache>
                <c:ptCount val="5"/>
                <c:pt idx="0">
                  <c:v>2020 год</c:v>
                </c:pt>
                <c:pt idx="1">
                  <c:v>2021 год (план на 01.10.2021)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653</c:v>
                </c:pt>
                <c:pt idx="1">
                  <c:v>677.4</c:v>
                </c:pt>
                <c:pt idx="2">
                  <c:v>703.2</c:v>
                </c:pt>
                <c:pt idx="3">
                  <c:v>711.6</c:v>
                </c:pt>
                <c:pt idx="4">
                  <c:v>715.6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68-40E8-8171-7EC508A2EA10}"/>
            </c:ext>
          </c:extLst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62585136491429E-2"/>
                  <c:y val="-1.62445400803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68-40E8-8171-7EC508A2EA10}"/>
                </c:ext>
              </c:extLst>
            </c:dLbl>
            <c:dLbl>
              <c:idx val="1"/>
              <c:layout>
                <c:manualLayout>
                  <c:x val="1.3451895175488979E-2"/>
                  <c:y val="-2.784778299487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68-40E8-8171-7EC508A2EA10}"/>
                </c:ext>
              </c:extLst>
            </c:dLbl>
            <c:dLbl>
              <c:idx val="2"/>
              <c:layout>
                <c:manualLayout>
                  <c:x val="8.9679301169926524E-3"/>
                  <c:y val="-2.3206485829059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C68-40E8-8171-7EC508A2EA10}"/>
                </c:ext>
              </c:extLst>
            </c:dLbl>
            <c:dLbl>
              <c:idx val="3"/>
              <c:layout>
                <c:manualLayout>
                  <c:x val="2.9893100389975515E-3"/>
                  <c:y val="-3.016843157777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68-40E8-8171-7EC508A2EA10}"/>
                </c:ext>
              </c:extLst>
            </c:dLbl>
            <c:dLbl>
              <c:idx val="4"/>
              <c:layout>
                <c:manualLayout>
                  <c:x val="5.9786200779951022E-3"/>
                  <c:y val="-2.552713441196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C68-40E8-8171-7EC508A2EA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Лист1!$B$5:$F$5</c:f>
              <c:strCache>
                <c:ptCount val="5"/>
                <c:pt idx="0">
                  <c:v>2020 год</c:v>
                </c:pt>
                <c:pt idx="1">
                  <c:v>2021 год (план на 01.10.2021)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1546</c:v>
                </c:pt>
                <c:pt idx="1">
                  <c:v>1519.7</c:v>
                </c:pt>
                <c:pt idx="2">
                  <c:v>1500.9</c:v>
                </c:pt>
                <c:pt idx="3">
                  <c:v>1456.7</c:v>
                </c:pt>
                <c:pt idx="4">
                  <c:v>1289.0999999999999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68-40E8-8171-7EC508A2EA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9639552"/>
        <c:axId val="69985408"/>
        <c:axId val="0"/>
      </c:bar3DChart>
      <c:catAx>
        <c:axId val="6963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985408"/>
        <c:crosses val="autoZero"/>
        <c:auto val="1"/>
        <c:lblAlgn val="ctr"/>
        <c:lblOffset val="100"/>
        <c:noMultiLvlLbl val="0"/>
      </c:catAx>
      <c:valAx>
        <c:axId val="69985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963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82884694227678E-2"/>
          <c:y val="6.9056367395824592E-3"/>
          <c:w val="0.96596382078404541"/>
          <c:h val="0.93143732033495807"/>
        </c:manualLayout>
      </c:layout>
      <c:line3D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1215803947054073E-3"/>
                  <c:y val="-5.064133609027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AC-4FFE-9946-49381301573D}"/>
                </c:ext>
              </c:extLst>
            </c:dLbl>
            <c:dLbl>
              <c:idx val="1"/>
              <c:layout>
                <c:manualLayout>
                  <c:x val="0"/>
                  <c:y val="-3.222630478471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AC-4FFE-9946-49381301573D}"/>
                </c:ext>
              </c:extLst>
            </c:dLbl>
            <c:dLbl>
              <c:idx val="2"/>
              <c:layout>
                <c:manualLayout>
                  <c:x val="-5.7228312796579582E-17"/>
                  <c:y val="-5.52450939166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AC-4FFE-9946-49381301573D}"/>
                </c:ext>
              </c:extLst>
            </c:dLbl>
            <c:dLbl>
              <c:idx val="3"/>
              <c:layout>
                <c:manualLayout>
                  <c:x val="3.1215803947054073E-3"/>
                  <c:y val="-3.452818369791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AC-4FFE-9946-49381301573D}"/>
                </c:ext>
              </c:extLst>
            </c:dLbl>
            <c:dLbl>
              <c:idx val="4"/>
              <c:layout>
                <c:manualLayout>
                  <c:x val="0"/>
                  <c:y val="-4.143382043749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AC-4FFE-9946-49381301573D}"/>
                </c:ext>
              </c:extLst>
            </c:dLbl>
            <c:dLbl>
              <c:idx val="5"/>
              <c:layout>
                <c:manualLayout>
                  <c:x val="-2.4972643157643252E-2"/>
                  <c:y val="-4.833945717707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AC-4FFE-9946-493813015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Лист1!$B$19:$G$19</c:f>
              <c:numCache>
                <c:formatCode>dd/mm/yyyy</c:formatCode>
                <c:ptCount val="6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</c:numCache>
            </c:numRef>
          </c:cat>
          <c:val>
            <c:numRef>
              <c:f>Лист1!$B$20:$G$20</c:f>
              <c:numCache>
                <c:formatCode>General</c:formatCode>
                <c:ptCount val="6"/>
                <c:pt idx="0">
                  <c:v>59.9</c:v>
                </c:pt>
                <c:pt idx="1">
                  <c:v>49.9</c:v>
                </c:pt>
                <c:pt idx="2">
                  <c:v>39.800000000000011</c:v>
                </c:pt>
                <c:pt idx="3">
                  <c:v>39.800000000000011</c:v>
                </c:pt>
                <c:pt idx="4">
                  <c:v>39.800000000000011</c:v>
                </c:pt>
                <c:pt idx="5">
                  <c:v>39.800000000000011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AC-4FFE-9946-4938130157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0608384"/>
        <c:axId val="70609920"/>
        <c:axId val="70627328"/>
      </c:line3DChart>
      <c:dateAx>
        <c:axId val="7060838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crossAx val="70609920"/>
        <c:crosses val="autoZero"/>
        <c:auto val="1"/>
        <c:lblOffset val="100"/>
        <c:baseTimeUnit val="years"/>
      </c:dateAx>
      <c:valAx>
        <c:axId val="70609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0608384"/>
        <c:crosses val="autoZero"/>
        <c:crossBetween val="between"/>
      </c:valAx>
      <c:serAx>
        <c:axId val="70627328"/>
        <c:scaling>
          <c:orientation val="minMax"/>
        </c:scaling>
        <c:delete val="1"/>
        <c:axPos val="b"/>
        <c:majorTickMark val="out"/>
        <c:minorTickMark val="none"/>
        <c:tickLblPos val="none"/>
        <c:crossAx val="70609920"/>
        <c:crosses val="autoZero"/>
      </c:ser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97672-AE9D-4847-9E8F-58CD28B093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3655F-0C95-4097-BAD4-D3DA0838AC13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8F696-3568-4515-B0BA-F0693F580EF0}" type="par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11713E7-6474-4CAD-96F4-C9EACE404E5E}" type="sib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8482C38-7A13-42FF-B472-5D7B59D749C5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собираемости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 и сборов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92DA4-3C62-4938-8A6F-8B3D61353447}" type="par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236FD93-A3F9-4954-8D28-E649CD5D2BC0}" type="sib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297171C-BDEA-4893-B41A-BA9B984983F0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бюджета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053ABA-098B-493B-BC2E-118CDF22A2DE}" type="par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E077FEC-368F-40A7-AD63-8EA4A3056D6F}" type="sib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A802C38-DD55-47BD-93DB-43E5D1E1BBC3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D9BDEF-8FCC-43F5-92C5-C6302B8DCB5E}" type="par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2C16D1B-B978-4E61-B14C-5393A8B335B1}" type="sib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52843BA-9FE4-4B23-A8B1-E6EDA1E5C255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233268-30C8-4F4C-8DE3-5FA537B8774F}" type="par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8E857B2-68D2-4F4E-A300-1F62D24BE9FE}" type="sib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3CC3C17-0E65-48BC-A38C-F4307D6AE8C0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B4BA29-647D-4745-9F18-C843D58C4E9B}" type="par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4FB720E-6845-4E36-A9C0-B66674767E24}" type="sib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30A4419-B9E8-48F4-9304-682785F27E64}" type="pres">
      <dgm:prSet presAssocID="{14997672-AE9D-4847-9E8F-58CD28B093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F1474-B551-465B-A82C-0F17F96B95AF}" type="pres">
      <dgm:prSet presAssocID="{DEA3655F-0C95-4097-BAD4-D3DA0838AC13}" presName="parentText" presStyleLbl="node1" presStyleIdx="0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60FB7-F263-4DD0-BBDC-E3310B28B840}" type="pres">
      <dgm:prSet presAssocID="{C11713E7-6474-4CAD-96F4-C9EACE404E5E}" presName="spacer" presStyleCnt="0"/>
      <dgm:spPr/>
    </dgm:pt>
    <dgm:pt modelId="{5CD44B4D-CCAF-4B1C-AC90-22A920B0F450}" type="pres">
      <dgm:prSet presAssocID="{E8482C38-7A13-42FF-B472-5D7B59D749C5}" presName="parentText" presStyleLbl="node1" presStyleIdx="1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5766E-41FC-4C8F-8B41-ADC494A36EBE}" type="pres">
      <dgm:prSet presAssocID="{3236FD93-A3F9-4954-8D28-E649CD5D2BC0}" presName="spacer" presStyleCnt="0"/>
      <dgm:spPr/>
    </dgm:pt>
    <dgm:pt modelId="{04614E66-1428-4CF7-9CAE-836C7A17E6E1}" type="pres">
      <dgm:prSet presAssocID="{7297171C-BDEA-4893-B41A-BA9B984983F0}" presName="parentText" presStyleLbl="node1" presStyleIdx="2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871B-1890-4DB8-BC8D-6D76DE891324}" type="pres">
      <dgm:prSet presAssocID="{6E077FEC-368F-40A7-AD63-8EA4A3056D6F}" presName="spacer" presStyleCnt="0"/>
      <dgm:spPr/>
    </dgm:pt>
    <dgm:pt modelId="{0672C36E-9D2D-48A8-8C74-3F1C67946648}" type="pres">
      <dgm:prSet presAssocID="{4A802C38-DD55-47BD-93DB-43E5D1E1BBC3}" presName="parentText" presStyleLbl="node1" presStyleIdx="3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854C7-84AC-474F-A82C-C3F1CA1AD978}" type="pres">
      <dgm:prSet presAssocID="{A2C16D1B-B978-4E61-B14C-5393A8B335B1}" presName="spacer" presStyleCnt="0"/>
      <dgm:spPr/>
    </dgm:pt>
    <dgm:pt modelId="{DD91ED86-9ED0-42AE-A29A-ED47106833D6}" type="pres">
      <dgm:prSet presAssocID="{252843BA-9FE4-4B23-A8B1-E6EDA1E5C255}" presName="parentText" presStyleLbl="node1" presStyleIdx="4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ECBA-5C66-49DF-B3A8-9EABDA6E8F2A}" type="pres">
      <dgm:prSet presAssocID="{18E857B2-68D2-4F4E-A300-1F62D24BE9FE}" presName="spacer" presStyleCnt="0"/>
      <dgm:spPr/>
    </dgm:pt>
    <dgm:pt modelId="{F11B8FA9-3E44-477D-A847-68C486ECA91F}" type="pres">
      <dgm:prSet presAssocID="{33CC3C17-0E65-48BC-A38C-F4307D6AE8C0}" presName="parentText" presStyleLbl="node1" presStyleIdx="5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343A8-A67D-4613-BCC8-ABDED0CB8015}" srcId="{14997672-AE9D-4847-9E8F-58CD28B0932F}" destId="{7297171C-BDEA-4893-B41A-BA9B984983F0}" srcOrd="2" destOrd="0" parTransId="{CD053ABA-098B-493B-BC2E-118CDF22A2DE}" sibTransId="{6E077FEC-368F-40A7-AD63-8EA4A3056D6F}"/>
    <dgm:cxn modelId="{C65754C9-7055-4107-9E2D-8FC5D6C5E206}" type="presOf" srcId="{33CC3C17-0E65-48BC-A38C-F4307D6AE8C0}" destId="{F11B8FA9-3E44-477D-A847-68C486ECA91F}" srcOrd="0" destOrd="0" presId="urn:microsoft.com/office/officeart/2005/8/layout/vList2"/>
    <dgm:cxn modelId="{ECAFA63C-5934-4092-9676-ED57DAC3805A}" srcId="{14997672-AE9D-4847-9E8F-58CD28B0932F}" destId="{252843BA-9FE4-4B23-A8B1-E6EDA1E5C255}" srcOrd="4" destOrd="0" parTransId="{58233268-30C8-4F4C-8DE3-5FA537B8774F}" sibTransId="{18E857B2-68D2-4F4E-A300-1F62D24BE9FE}"/>
    <dgm:cxn modelId="{4E7C7EAF-6B89-4202-8772-4D660F1B3F6A}" type="presOf" srcId="{7297171C-BDEA-4893-B41A-BA9B984983F0}" destId="{04614E66-1428-4CF7-9CAE-836C7A17E6E1}" srcOrd="0" destOrd="0" presId="urn:microsoft.com/office/officeart/2005/8/layout/vList2"/>
    <dgm:cxn modelId="{1069F3CD-C69E-44BE-9077-D6E0E948F2D7}" srcId="{14997672-AE9D-4847-9E8F-58CD28B0932F}" destId="{4A802C38-DD55-47BD-93DB-43E5D1E1BBC3}" srcOrd="3" destOrd="0" parTransId="{46D9BDEF-8FCC-43F5-92C5-C6302B8DCB5E}" sibTransId="{A2C16D1B-B978-4E61-B14C-5393A8B335B1}"/>
    <dgm:cxn modelId="{ACF284D7-7022-4024-BB03-0AB25B88B4B8}" type="presOf" srcId="{252843BA-9FE4-4B23-A8B1-E6EDA1E5C255}" destId="{DD91ED86-9ED0-42AE-A29A-ED47106833D6}" srcOrd="0" destOrd="0" presId="urn:microsoft.com/office/officeart/2005/8/layout/vList2"/>
    <dgm:cxn modelId="{917D1AD6-EE70-43BA-B708-AECB6F3F4A26}" srcId="{14997672-AE9D-4847-9E8F-58CD28B0932F}" destId="{33CC3C17-0E65-48BC-A38C-F4307D6AE8C0}" srcOrd="5" destOrd="0" parTransId="{57B4BA29-647D-4745-9F18-C843D58C4E9B}" sibTransId="{84FB720E-6845-4E36-A9C0-B66674767E24}"/>
    <dgm:cxn modelId="{18DA9193-8147-4997-A502-2C0AD56DAEAB}" type="presOf" srcId="{E8482C38-7A13-42FF-B472-5D7B59D749C5}" destId="{5CD44B4D-CCAF-4B1C-AC90-22A920B0F450}" srcOrd="0" destOrd="0" presId="urn:microsoft.com/office/officeart/2005/8/layout/vList2"/>
    <dgm:cxn modelId="{881E8131-B8A1-4756-AF8C-F5CA39B6ABB2}" srcId="{14997672-AE9D-4847-9E8F-58CD28B0932F}" destId="{DEA3655F-0C95-4097-BAD4-D3DA0838AC13}" srcOrd="0" destOrd="0" parTransId="{60A8F696-3568-4515-B0BA-F0693F580EF0}" sibTransId="{C11713E7-6474-4CAD-96F4-C9EACE404E5E}"/>
    <dgm:cxn modelId="{1FCD5795-BF25-4862-AD22-F9F47D378BFE}" srcId="{14997672-AE9D-4847-9E8F-58CD28B0932F}" destId="{E8482C38-7A13-42FF-B472-5D7B59D749C5}" srcOrd="1" destOrd="0" parTransId="{64B92DA4-3C62-4938-8A6F-8B3D61353447}" sibTransId="{3236FD93-A3F9-4954-8D28-E649CD5D2BC0}"/>
    <dgm:cxn modelId="{9B3DD273-108A-4DF6-91D7-18415D3E6BE8}" type="presOf" srcId="{14997672-AE9D-4847-9E8F-58CD28B0932F}" destId="{830A4419-B9E8-48F4-9304-682785F27E64}" srcOrd="0" destOrd="0" presId="urn:microsoft.com/office/officeart/2005/8/layout/vList2"/>
    <dgm:cxn modelId="{E1DF9AB1-A834-41CA-AE52-BF7AF323E5FC}" type="presOf" srcId="{4A802C38-DD55-47BD-93DB-43E5D1E1BBC3}" destId="{0672C36E-9D2D-48A8-8C74-3F1C67946648}" srcOrd="0" destOrd="0" presId="urn:microsoft.com/office/officeart/2005/8/layout/vList2"/>
    <dgm:cxn modelId="{B875F74E-799E-487D-90C0-635A3D826B4D}" type="presOf" srcId="{DEA3655F-0C95-4097-BAD4-D3DA0838AC13}" destId="{322F1474-B551-465B-A82C-0F17F96B95AF}" srcOrd="0" destOrd="0" presId="urn:microsoft.com/office/officeart/2005/8/layout/vList2"/>
    <dgm:cxn modelId="{FE9C3A41-209A-4981-A914-C2657E29B5DE}" type="presParOf" srcId="{830A4419-B9E8-48F4-9304-682785F27E64}" destId="{322F1474-B551-465B-A82C-0F17F96B95AF}" srcOrd="0" destOrd="0" presId="urn:microsoft.com/office/officeart/2005/8/layout/vList2"/>
    <dgm:cxn modelId="{01D3A531-6ED0-48C7-A423-1D49563EC968}" type="presParOf" srcId="{830A4419-B9E8-48F4-9304-682785F27E64}" destId="{FFD60FB7-F263-4DD0-BBDC-E3310B28B840}" srcOrd="1" destOrd="0" presId="urn:microsoft.com/office/officeart/2005/8/layout/vList2"/>
    <dgm:cxn modelId="{56A76AAE-4E6B-4AD3-8E0C-EA30F92DB3DA}" type="presParOf" srcId="{830A4419-B9E8-48F4-9304-682785F27E64}" destId="{5CD44B4D-CCAF-4B1C-AC90-22A920B0F450}" srcOrd="2" destOrd="0" presId="urn:microsoft.com/office/officeart/2005/8/layout/vList2"/>
    <dgm:cxn modelId="{C2DA1243-EF88-417F-A150-EF00C997304C}" type="presParOf" srcId="{830A4419-B9E8-48F4-9304-682785F27E64}" destId="{8A95766E-41FC-4C8F-8B41-ADC494A36EBE}" srcOrd="3" destOrd="0" presId="urn:microsoft.com/office/officeart/2005/8/layout/vList2"/>
    <dgm:cxn modelId="{691FE863-1961-4B72-8CF0-6FB4B831467E}" type="presParOf" srcId="{830A4419-B9E8-48F4-9304-682785F27E64}" destId="{04614E66-1428-4CF7-9CAE-836C7A17E6E1}" srcOrd="4" destOrd="0" presId="urn:microsoft.com/office/officeart/2005/8/layout/vList2"/>
    <dgm:cxn modelId="{9EBF16E9-22B6-48A4-8C37-CB5DE639E1F4}" type="presParOf" srcId="{830A4419-B9E8-48F4-9304-682785F27E64}" destId="{C731871B-1890-4DB8-BC8D-6D76DE891324}" srcOrd="5" destOrd="0" presId="urn:microsoft.com/office/officeart/2005/8/layout/vList2"/>
    <dgm:cxn modelId="{D1E0F2F5-EA47-4B8F-8767-7E95F5E2A96D}" type="presParOf" srcId="{830A4419-B9E8-48F4-9304-682785F27E64}" destId="{0672C36E-9D2D-48A8-8C74-3F1C67946648}" srcOrd="6" destOrd="0" presId="urn:microsoft.com/office/officeart/2005/8/layout/vList2"/>
    <dgm:cxn modelId="{897CEC56-8C0B-4F3A-9E51-FE5DB25FB7D4}" type="presParOf" srcId="{830A4419-B9E8-48F4-9304-682785F27E64}" destId="{5BA854C7-84AC-474F-A82C-C3F1CA1AD978}" srcOrd="7" destOrd="0" presId="urn:microsoft.com/office/officeart/2005/8/layout/vList2"/>
    <dgm:cxn modelId="{CE61C4B9-72C0-440D-A8FF-F02EFA01F5FA}" type="presParOf" srcId="{830A4419-B9E8-48F4-9304-682785F27E64}" destId="{DD91ED86-9ED0-42AE-A29A-ED47106833D6}" srcOrd="8" destOrd="0" presId="urn:microsoft.com/office/officeart/2005/8/layout/vList2"/>
    <dgm:cxn modelId="{91798D9D-36B7-4A24-AEA1-517BFE6F7825}" type="presParOf" srcId="{830A4419-B9E8-48F4-9304-682785F27E64}" destId="{BA92ECBA-5C66-49DF-B3A8-9EABDA6E8F2A}" srcOrd="9" destOrd="0" presId="urn:microsoft.com/office/officeart/2005/8/layout/vList2"/>
    <dgm:cxn modelId="{266D57BA-22E9-47EE-AF79-871276022A68}" type="presParOf" srcId="{830A4419-B9E8-48F4-9304-682785F27E64}" destId="{F11B8FA9-3E44-477D-A847-68C486ECA9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F3CB7-FEF5-4572-8A6C-5DE0FF65A962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23DA4B-736D-4B07-80E7-0FD42E8A5821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F37AB-F1AE-4F54-A236-10E6A0C80182}" type="par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F51EE12-4C9D-4AF5-949D-8FFEEA184FD1}" type="sib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43B3B91-E6D7-405C-A3CB-5F781CCC67CC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66E18A-7CD3-4894-A740-97C0437767F3}" type="par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377AC34-4F4F-4E64-863E-490DAE894101}" type="sib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B6B352B-10F0-4D77-855A-A11D334A2EE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F868E3-B2A9-4CB7-9764-927826E412E7}" type="par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95D189B-B052-4C19-9DD7-8C3125546758}" type="sib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9325211-058C-4183-A5C9-556EB50CE16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A5E0B-8A42-47D7-B7FE-B3030AC01DF2}" type="par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5A6124B-E887-438A-96DE-CEC8AABA7BE5}" type="sib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DC40643-8610-4CCC-966E-A198734F504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Повышение открытости и прозрачности управления общественными финансами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AA5DAD-7356-4DB1-9330-EBF7AEF68659}" type="par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1AEB1A6-0F9A-4D90-A874-9B7456B9730C}" type="sib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C9F0A1C-2CD8-4EAA-93A3-478AD98C83B1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4527F2-BAB0-4BCA-9759-5A2C473D0DBE}" type="parTrans" cxnId="{E1A527B5-31D7-4336-BD81-23195A7E317D}">
      <dgm:prSet/>
      <dgm:spPr/>
      <dgm:t>
        <a:bodyPr/>
        <a:lstStyle/>
        <a:p>
          <a:endParaRPr lang="ru-RU"/>
        </a:p>
      </dgm:t>
    </dgm:pt>
    <dgm:pt modelId="{39618F00-82D1-481B-940D-9095864B0654}" type="sibTrans" cxnId="{E1A527B5-31D7-4336-BD81-23195A7E317D}">
      <dgm:prSet/>
      <dgm:spPr/>
      <dgm:t>
        <a:bodyPr/>
        <a:lstStyle/>
        <a:p>
          <a:endParaRPr lang="ru-RU"/>
        </a:p>
      </dgm:t>
    </dgm:pt>
    <dgm:pt modelId="{60472E10-5572-4EB6-BCD8-19D17F7E24AD}">
      <dgm:prSet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03E0FA-8101-4872-A9E7-9FA74EB51896}" type="parTrans" cxnId="{029540A8-EDFD-445A-A3DD-E6D70FD406C3}">
      <dgm:prSet/>
      <dgm:spPr/>
      <dgm:t>
        <a:bodyPr/>
        <a:lstStyle/>
        <a:p>
          <a:endParaRPr lang="ru-RU"/>
        </a:p>
      </dgm:t>
    </dgm:pt>
    <dgm:pt modelId="{6DDF5991-4A4D-47F8-9E90-671F48C1633D}" type="sibTrans" cxnId="{029540A8-EDFD-445A-A3DD-E6D70FD406C3}">
      <dgm:prSet/>
      <dgm:spPr/>
      <dgm:t>
        <a:bodyPr/>
        <a:lstStyle/>
        <a:p>
          <a:endParaRPr lang="ru-RU"/>
        </a:p>
      </dgm:t>
    </dgm:pt>
    <dgm:pt modelId="{D6379FED-0459-494E-8147-49C25A0EF785}" type="pres">
      <dgm:prSet presAssocID="{E5AF3CB7-FEF5-4572-8A6C-5DE0FF65A9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788EB-C441-4A46-8C7D-71E96C81E448}" type="pres">
      <dgm:prSet presAssocID="{E5AF3CB7-FEF5-4572-8A6C-5DE0FF65A962}" presName="cycle" presStyleCnt="0"/>
      <dgm:spPr/>
    </dgm:pt>
    <dgm:pt modelId="{121129B1-A6B8-40EC-8AE2-9DB517F97A7B}" type="pres">
      <dgm:prSet presAssocID="{9723DA4B-736D-4B07-80E7-0FD42E8A582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9BD5-1EE3-4FC1-863B-BFEE0D05283F}" type="pres">
      <dgm:prSet presAssocID="{9F51EE12-4C9D-4AF5-949D-8FFEEA184FD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B3CB53-0139-40DD-AB3F-B9E0F5F126AA}" type="pres">
      <dgm:prSet presAssocID="{60472E10-5572-4EB6-BCD8-19D17F7E24AD}" presName="nodeFollowingNodes" presStyleLbl="node1" presStyleIdx="1" presStyleCnt="7" custRadScaleRad="96599" custRadScaleInc="11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A64F4-0A04-41AE-BD46-B9DFEE51655E}" type="pres">
      <dgm:prSet presAssocID="{B43B3B91-E6D7-405C-A3CB-5F781CCC67CC}" presName="nodeFollowingNodes" presStyleLbl="node1" presStyleIdx="2" presStyleCnt="7" custRadScaleRad="100679" custRadScaleInc="-10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4348-8EFF-4AD2-92FD-238EFF23CCAD}" type="pres">
      <dgm:prSet presAssocID="{6B6B352B-10F0-4D77-855A-A11D334A2EE0}" presName="nodeFollowingNodes" presStyleLbl="node1" presStyleIdx="3" presStyleCnt="7" custRadScaleRad="96616" custRadScaleInc="23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191-1D06-45AF-BA57-40271BF6ADA3}" type="pres">
      <dgm:prSet presAssocID="{99325211-058C-4183-A5C9-556EB50CE16E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102FF-7073-45E3-9111-BA5023EE5765}" type="pres">
      <dgm:prSet presAssocID="{BDC40643-8610-4CCC-966E-A198734F5044}" presName="nodeFollowingNodes" presStyleLbl="node1" presStyleIdx="5" presStyleCnt="7" custRadScaleRad="104783" custRadScaleInc="-23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A65E-5E74-4B50-9200-1AFF6F3D2C72}" type="pres">
      <dgm:prSet presAssocID="{5C9F0A1C-2CD8-4EAA-93A3-478AD98C83B1}" presName="nodeFollowingNodes" presStyleLbl="node1" presStyleIdx="6" presStyleCnt="7" custRadScaleRad="98435" custRadScaleInc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BA7E-2F1E-461B-B8AF-B0AA2A8E8B88}" type="presOf" srcId="{BDC40643-8610-4CCC-966E-A198734F5044}" destId="{C10102FF-7073-45E3-9111-BA5023EE5765}" srcOrd="0" destOrd="0" presId="urn:microsoft.com/office/officeart/2005/8/layout/cycle3"/>
    <dgm:cxn modelId="{A065BE35-408B-4F16-ADA5-7F72F2D33C9F}" type="presOf" srcId="{6B6B352B-10F0-4D77-855A-A11D334A2EE0}" destId="{F7314348-8EFF-4AD2-92FD-238EFF23CCAD}" srcOrd="0" destOrd="0" presId="urn:microsoft.com/office/officeart/2005/8/layout/cycle3"/>
    <dgm:cxn modelId="{389D9EB5-6D82-4D2F-96CC-59E0C42E9E66}" type="presOf" srcId="{B43B3B91-E6D7-405C-A3CB-5F781CCC67CC}" destId="{093A64F4-0A04-41AE-BD46-B9DFEE51655E}" srcOrd="0" destOrd="0" presId="urn:microsoft.com/office/officeart/2005/8/layout/cycle3"/>
    <dgm:cxn modelId="{B38F2ADD-EF4B-4DD3-BAA9-629CBF7E96C0}" srcId="{E5AF3CB7-FEF5-4572-8A6C-5DE0FF65A962}" destId="{B43B3B91-E6D7-405C-A3CB-5F781CCC67CC}" srcOrd="2" destOrd="0" parTransId="{0966E18A-7CD3-4894-A740-97C0437767F3}" sibTransId="{B377AC34-4F4F-4E64-863E-490DAE894101}"/>
    <dgm:cxn modelId="{7AF3CA23-05A5-47DA-8F74-D0338EDCD6B4}" type="presOf" srcId="{E5AF3CB7-FEF5-4572-8A6C-5DE0FF65A962}" destId="{D6379FED-0459-494E-8147-49C25A0EF785}" srcOrd="0" destOrd="0" presId="urn:microsoft.com/office/officeart/2005/8/layout/cycle3"/>
    <dgm:cxn modelId="{8BEE1E41-8B60-4AAD-A606-B9DF72A92552}" srcId="{E5AF3CB7-FEF5-4572-8A6C-5DE0FF65A962}" destId="{6B6B352B-10F0-4D77-855A-A11D334A2EE0}" srcOrd="3" destOrd="0" parTransId="{64F868E3-B2A9-4CB7-9764-927826E412E7}" sibTransId="{B95D189B-B052-4C19-9DD7-8C3125546758}"/>
    <dgm:cxn modelId="{029540A8-EDFD-445A-A3DD-E6D70FD406C3}" srcId="{E5AF3CB7-FEF5-4572-8A6C-5DE0FF65A962}" destId="{60472E10-5572-4EB6-BCD8-19D17F7E24AD}" srcOrd="1" destOrd="0" parTransId="{0403E0FA-8101-4872-A9E7-9FA74EB51896}" sibTransId="{6DDF5991-4A4D-47F8-9E90-671F48C1633D}"/>
    <dgm:cxn modelId="{37C25AD2-A37C-4405-BFC0-5149B47948FB}" type="presOf" srcId="{5C9F0A1C-2CD8-4EAA-93A3-478AD98C83B1}" destId="{B11CA65E-5E74-4B50-9200-1AFF6F3D2C72}" srcOrd="0" destOrd="0" presId="urn:microsoft.com/office/officeart/2005/8/layout/cycle3"/>
    <dgm:cxn modelId="{85B4F452-4FA0-4A5F-B2AF-77F2AFED4DC0}" srcId="{E5AF3CB7-FEF5-4572-8A6C-5DE0FF65A962}" destId="{BDC40643-8610-4CCC-966E-A198734F5044}" srcOrd="5" destOrd="0" parTransId="{DFAA5DAD-7356-4DB1-9330-EBF7AEF68659}" sibTransId="{F1AEB1A6-0F9A-4D90-A874-9B7456B9730C}"/>
    <dgm:cxn modelId="{7C36F55D-2680-4D9E-A439-7F553827746B}" srcId="{E5AF3CB7-FEF5-4572-8A6C-5DE0FF65A962}" destId="{99325211-058C-4183-A5C9-556EB50CE16E}" srcOrd="4" destOrd="0" parTransId="{D46A5E0B-8A42-47D7-B7FE-B3030AC01DF2}" sibTransId="{B5A6124B-E887-438A-96DE-CEC8AABA7BE5}"/>
    <dgm:cxn modelId="{1A3383FE-69A6-48B5-A0E9-BBB441E045D1}" type="presOf" srcId="{9F51EE12-4C9D-4AF5-949D-8FFEEA184FD1}" destId="{29BF9BD5-1EE3-4FC1-863B-BFEE0D05283F}" srcOrd="0" destOrd="0" presId="urn:microsoft.com/office/officeart/2005/8/layout/cycle3"/>
    <dgm:cxn modelId="{C82A6DE1-ECE2-4211-952E-BCF5712316C9}" type="presOf" srcId="{9723DA4B-736D-4B07-80E7-0FD42E8A5821}" destId="{121129B1-A6B8-40EC-8AE2-9DB517F97A7B}" srcOrd="0" destOrd="0" presId="urn:microsoft.com/office/officeart/2005/8/layout/cycle3"/>
    <dgm:cxn modelId="{2C1707B7-BBD2-4E87-8992-3B85616213A2}" type="presOf" srcId="{99325211-058C-4183-A5C9-556EB50CE16E}" destId="{9E994191-1D06-45AF-BA57-40271BF6ADA3}" srcOrd="0" destOrd="0" presId="urn:microsoft.com/office/officeart/2005/8/layout/cycle3"/>
    <dgm:cxn modelId="{E1A527B5-31D7-4336-BD81-23195A7E317D}" srcId="{E5AF3CB7-FEF5-4572-8A6C-5DE0FF65A962}" destId="{5C9F0A1C-2CD8-4EAA-93A3-478AD98C83B1}" srcOrd="6" destOrd="0" parTransId="{A74527F2-BAB0-4BCA-9759-5A2C473D0DBE}" sibTransId="{39618F00-82D1-481B-940D-9095864B0654}"/>
    <dgm:cxn modelId="{DC1615A2-EDB4-492E-8E78-66E8FDD77226}" srcId="{E5AF3CB7-FEF5-4572-8A6C-5DE0FF65A962}" destId="{9723DA4B-736D-4B07-80E7-0FD42E8A5821}" srcOrd="0" destOrd="0" parTransId="{A9AF37AB-F1AE-4F54-A236-10E6A0C80182}" sibTransId="{9F51EE12-4C9D-4AF5-949D-8FFEEA184FD1}"/>
    <dgm:cxn modelId="{345310C8-FD6E-4232-AF86-F0B8DCDFE9F5}" type="presOf" srcId="{60472E10-5572-4EB6-BCD8-19D17F7E24AD}" destId="{9DB3CB53-0139-40DD-AB3F-B9E0F5F126AA}" srcOrd="0" destOrd="0" presId="urn:microsoft.com/office/officeart/2005/8/layout/cycle3"/>
    <dgm:cxn modelId="{B574342B-34B1-4901-BF9D-1F84B5D8DD26}" type="presParOf" srcId="{D6379FED-0459-494E-8147-49C25A0EF785}" destId="{0B1788EB-C441-4A46-8C7D-71E96C81E448}" srcOrd="0" destOrd="0" presId="urn:microsoft.com/office/officeart/2005/8/layout/cycle3"/>
    <dgm:cxn modelId="{16DC3E7C-3F6A-4039-BCC4-50C2A3979171}" type="presParOf" srcId="{0B1788EB-C441-4A46-8C7D-71E96C81E448}" destId="{121129B1-A6B8-40EC-8AE2-9DB517F97A7B}" srcOrd="0" destOrd="0" presId="urn:microsoft.com/office/officeart/2005/8/layout/cycle3"/>
    <dgm:cxn modelId="{8348E55A-C299-4A53-9230-EAEA29F333F5}" type="presParOf" srcId="{0B1788EB-C441-4A46-8C7D-71E96C81E448}" destId="{29BF9BD5-1EE3-4FC1-863B-BFEE0D05283F}" srcOrd="1" destOrd="0" presId="urn:microsoft.com/office/officeart/2005/8/layout/cycle3"/>
    <dgm:cxn modelId="{6C0CD0DC-D1A8-48C3-A9CC-91A013777CEE}" type="presParOf" srcId="{0B1788EB-C441-4A46-8C7D-71E96C81E448}" destId="{9DB3CB53-0139-40DD-AB3F-B9E0F5F126AA}" srcOrd="2" destOrd="0" presId="urn:microsoft.com/office/officeart/2005/8/layout/cycle3"/>
    <dgm:cxn modelId="{083348D2-0443-458A-9F8B-1684EBE273BF}" type="presParOf" srcId="{0B1788EB-C441-4A46-8C7D-71E96C81E448}" destId="{093A64F4-0A04-41AE-BD46-B9DFEE51655E}" srcOrd="3" destOrd="0" presId="urn:microsoft.com/office/officeart/2005/8/layout/cycle3"/>
    <dgm:cxn modelId="{35C11F06-D7DC-4B36-BB44-8A3E00982DE3}" type="presParOf" srcId="{0B1788EB-C441-4A46-8C7D-71E96C81E448}" destId="{F7314348-8EFF-4AD2-92FD-238EFF23CCAD}" srcOrd="4" destOrd="0" presId="urn:microsoft.com/office/officeart/2005/8/layout/cycle3"/>
    <dgm:cxn modelId="{F43A3E4F-30DA-4F88-9D34-8A3569361B7D}" type="presParOf" srcId="{0B1788EB-C441-4A46-8C7D-71E96C81E448}" destId="{9E994191-1D06-45AF-BA57-40271BF6ADA3}" srcOrd="5" destOrd="0" presId="urn:microsoft.com/office/officeart/2005/8/layout/cycle3"/>
    <dgm:cxn modelId="{8413759A-B95F-4BA8-B195-CD1BE997C6AA}" type="presParOf" srcId="{0B1788EB-C441-4A46-8C7D-71E96C81E448}" destId="{C10102FF-7073-45E3-9111-BA5023EE5765}" srcOrd="6" destOrd="0" presId="urn:microsoft.com/office/officeart/2005/8/layout/cycle3"/>
    <dgm:cxn modelId="{5A3CDA99-9471-428B-85FA-D4828AAF116E}" type="presParOf" srcId="{0B1788EB-C441-4A46-8C7D-71E96C81E448}" destId="{B11CA65E-5E74-4B50-9200-1AFF6F3D2C72}" srcOrd="7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F1474-B551-465B-A82C-0F17F96B95AF}">
      <dsp:nvSpPr>
        <dsp:cNvPr id="0" name=""/>
        <dsp:cNvSpPr/>
      </dsp:nvSpPr>
      <dsp:spPr>
        <a:xfrm>
          <a:off x="2669237" y="50762"/>
          <a:ext cx="3019739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8532" y="90057"/>
        <a:ext cx="2941149" cy="726370"/>
      </dsp:txXfrm>
    </dsp:sp>
    <dsp:sp modelId="{5CD44B4D-CCAF-4B1C-AC90-22A920B0F450}">
      <dsp:nvSpPr>
        <dsp:cNvPr id="0" name=""/>
        <dsp:cNvSpPr/>
      </dsp:nvSpPr>
      <dsp:spPr>
        <a:xfrm>
          <a:off x="2669237" y="979562"/>
          <a:ext cx="3019739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собираемости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 и сборов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8532" y="1018857"/>
        <a:ext cx="2941149" cy="726370"/>
      </dsp:txXfrm>
    </dsp:sp>
    <dsp:sp modelId="{04614E66-1428-4CF7-9CAE-836C7A17E6E1}">
      <dsp:nvSpPr>
        <dsp:cNvPr id="0" name=""/>
        <dsp:cNvSpPr/>
      </dsp:nvSpPr>
      <dsp:spPr>
        <a:xfrm>
          <a:off x="2669237" y="1908362"/>
          <a:ext cx="3019739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бюджета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8532" y="1947657"/>
        <a:ext cx="2941149" cy="726370"/>
      </dsp:txXfrm>
    </dsp:sp>
    <dsp:sp modelId="{0672C36E-9D2D-48A8-8C74-3F1C67946648}">
      <dsp:nvSpPr>
        <dsp:cNvPr id="0" name=""/>
        <dsp:cNvSpPr/>
      </dsp:nvSpPr>
      <dsp:spPr>
        <a:xfrm>
          <a:off x="2597231" y="2837162"/>
          <a:ext cx="3163751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6526" y="2876457"/>
        <a:ext cx="3085161" cy="726370"/>
      </dsp:txXfrm>
    </dsp:sp>
    <dsp:sp modelId="{DD91ED86-9ED0-42AE-A29A-ED47106833D6}">
      <dsp:nvSpPr>
        <dsp:cNvPr id="0" name=""/>
        <dsp:cNvSpPr/>
      </dsp:nvSpPr>
      <dsp:spPr>
        <a:xfrm>
          <a:off x="2597231" y="3765962"/>
          <a:ext cx="3163751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6526" y="3805257"/>
        <a:ext cx="3085161" cy="726370"/>
      </dsp:txXfrm>
    </dsp:sp>
    <dsp:sp modelId="{F11B8FA9-3E44-477D-A847-68C486ECA91F}">
      <dsp:nvSpPr>
        <dsp:cNvPr id="0" name=""/>
        <dsp:cNvSpPr/>
      </dsp:nvSpPr>
      <dsp:spPr>
        <a:xfrm>
          <a:off x="2597231" y="4694762"/>
          <a:ext cx="3163751" cy="80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6526" y="4734057"/>
        <a:ext cx="3085161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9BD5-1EE3-4FC1-863B-BFEE0D05283F}">
      <dsp:nvSpPr>
        <dsp:cNvPr id="0" name=""/>
        <dsp:cNvSpPr/>
      </dsp:nvSpPr>
      <dsp:spPr>
        <a:xfrm>
          <a:off x="844815" y="-38102"/>
          <a:ext cx="6122729" cy="6122729"/>
        </a:xfrm>
        <a:prstGeom prst="circularArrow">
          <a:avLst>
            <a:gd name="adj1" fmla="val 5544"/>
            <a:gd name="adj2" fmla="val 330680"/>
            <a:gd name="adj3" fmla="val 14506471"/>
            <a:gd name="adj4" fmla="val 16955556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29B1-A6B8-40EC-8AE2-9DB517F97A7B}">
      <dsp:nvSpPr>
        <dsp:cNvPr id="0" name=""/>
        <dsp:cNvSpPr/>
      </dsp:nvSpPr>
      <dsp:spPr>
        <a:xfrm>
          <a:off x="2946800" y="3287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3633" y="50120"/>
        <a:ext cx="1825092" cy="865713"/>
      </dsp:txXfrm>
    </dsp:sp>
    <dsp:sp modelId="{9DB3CB53-0139-40DD-AB3F-B9E0F5F126AA}">
      <dsp:nvSpPr>
        <dsp:cNvPr id="0" name=""/>
        <dsp:cNvSpPr/>
      </dsp:nvSpPr>
      <dsp:spPr>
        <a:xfrm>
          <a:off x="5412290" y="3145971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9123" y="3192804"/>
        <a:ext cx="1825092" cy="865713"/>
      </dsp:txXfrm>
    </dsp:sp>
    <dsp:sp modelId="{093A64F4-0A04-41AE-BD46-B9DFEE51655E}">
      <dsp:nvSpPr>
        <dsp:cNvPr id="0" name=""/>
        <dsp:cNvSpPr/>
      </dsp:nvSpPr>
      <dsp:spPr>
        <a:xfrm>
          <a:off x="5126426" y="1144804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3259" y="1191637"/>
        <a:ext cx="1825092" cy="865713"/>
      </dsp:txXfrm>
    </dsp:sp>
    <dsp:sp modelId="{F7314348-8EFF-4AD2-92FD-238EFF23CCAD}">
      <dsp:nvSpPr>
        <dsp:cNvPr id="0" name=""/>
        <dsp:cNvSpPr/>
      </dsp:nvSpPr>
      <dsp:spPr>
        <a:xfrm>
          <a:off x="480857" y="3145970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690" y="3192803"/>
        <a:ext cx="1825092" cy="865713"/>
      </dsp:txXfrm>
    </dsp:sp>
    <dsp:sp modelId="{9E994191-1D06-45AF-BA57-40271BF6ADA3}">
      <dsp:nvSpPr>
        <dsp:cNvPr id="0" name=""/>
        <dsp:cNvSpPr/>
      </dsp:nvSpPr>
      <dsp:spPr>
        <a:xfrm>
          <a:off x="1813942" y="4966663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0775" y="5013496"/>
        <a:ext cx="1825092" cy="865713"/>
      </dsp:txXfrm>
    </dsp:sp>
    <dsp:sp modelId="{C10102FF-7073-45E3-9111-BA5023EE5765}">
      <dsp:nvSpPr>
        <dsp:cNvPr id="0" name=""/>
        <dsp:cNvSpPr/>
      </dsp:nvSpPr>
      <dsp:spPr>
        <a:xfrm>
          <a:off x="4340248" y="4968660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Повышение открытости и прозрачности управления общественными финансами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7081" y="5015493"/>
        <a:ext cx="1825092" cy="865713"/>
      </dsp:txXfrm>
    </dsp:sp>
    <dsp:sp modelId="{B11CA65E-5E74-4B50-9200-1AFF6F3D2C72}">
      <dsp:nvSpPr>
        <dsp:cNvPr id="0" name=""/>
        <dsp:cNvSpPr/>
      </dsp:nvSpPr>
      <dsp:spPr>
        <a:xfrm>
          <a:off x="838201" y="1144812"/>
          <a:ext cx="1918758" cy="95937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5034" y="1191645"/>
        <a:ext cx="1825092" cy="86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0423-9E76-4C6C-AD1D-25D0A62D3AF1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2911-1F69-4D66-A06B-52857FC7D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2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0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3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5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1105-5453-4B1D-BA55-F6485ACEAFD5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7BA-78C1-4E24-B2A6-1E28719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501-070C-4058-B2B5-65269C46FFE2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9D43-3D09-45AE-A8B3-4021FD21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43A8-2C98-4818-ADAA-6417C9CDF674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33F-C51E-4E48-8A13-956CA7A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019C-C5DB-4ABC-8643-F4EFD5A23663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E202-0FEF-4F67-9363-0DA5E964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2AE7-3243-4219-BD44-540A397C5076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D212-DAB4-4232-966C-5B93FA5A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51F-DD8E-403B-A583-9018CDE47B2F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4FD5-D598-4014-A3FA-7FD5DBB4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3C1C-CFC3-4ECB-AA5D-9F3BE08C7690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D2C0-0FD5-44B0-BA59-2B509C5C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FC7E-9674-488E-BEE3-2070D245CCDD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9AB7-662F-4484-82C5-C5C41302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C875-0229-499C-AAEB-8658E4333FFB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F2-EAB4-4F8E-AD6F-820EB9C3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0A2A-0212-4029-949E-772E181DEA00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120D-46A5-4CCF-9ADC-890E429FA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98CD-6589-4CD5-9766-CA96D062B9DE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678-26EC-447D-8A2C-50C0E687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DBC6-5EB4-465E-BED3-114B208ACBF3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2EB6-C84B-4F49-AC59-02122C3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DCB578-ED41-4C23-B94D-F03BF4961165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BF56C-905D-4D13-9C5E-B69DFE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ustlabinsk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704975" y="3779837"/>
            <a:ext cx="2817513" cy="24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547664" y="4797152"/>
            <a:ext cx="70567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Бюджет для граждан по проекту бюджета муниципального</a:t>
            </a:r>
            <a:r>
              <a:rPr lang="ru-RU" altLang="ko-KR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образования 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Усть-Лабинский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район 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2022 год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плановый период 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2023 и 20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 годов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altLang="ko-KR" sz="2400" b="1" dirty="0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052" name="Picture 4" descr="https://avatars.mds.yandex.net/get-zen_doc/1925930/pub_5e43987211c5181b5f6f484e_5e439c98cc7ba30841c6ea1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19250" y="260648"/>
            <a:ext cx="7524750" cy="7200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подходы к формированию расходной части бюджета                                               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20688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сбалансированности бюджета на 2022-2024 годы (на 2022 год с превышением доходов над расходами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 2023-2024 годы доходы равны расходам);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направленность бюджета (в 2022 году 95,5 % приходится на долю расходов в рамках муниципальных программ, в 2023 году – 94,0%, в 2024 году – 92,5%);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 (расходы на социальную сферу в 2022 году в сумме 1 960,0 млн. рублей или 89,4 % в общем объеме расходов, в 2023 году 1 917,5 млн. рублей или 88,4 %, в 2024 году 1 736,6 млн. рублей или 86,6 %)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бюджета района для участия в государственных программах Краснодарского края;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(строительство, капитальный ремонт);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обеспечению жильем отдельных категорий граждан.</a:t>
            </a:r>
          </a:p>
        </p:txBody>
      </p:sp>
      <p:pic>
        <p:nvPicPr>
          <p:cNvPr id="4098" name="Picture 2" descr="https://gubkinadm.ru/images/photos/medium/article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06774"/>
            <a:ext cx="1907634" cy="19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10131.edu35.ru/images/construction-1024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10" y="5229200"/>
            <a:ext cx="2172648" cy="14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528313/pub_60b638f434412941e026967c_60b639653efca05eeda2f638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53" y="5229210"/>
            <a:ext cx="2312268" cy="15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45"/>
          <p:cNvSpPr>
            <a:spLocks noChangeArrowheads="1"/>
          </p:cNvSpPr>
          <p:nvPr/>
        </p:nvSpPr>
        <p:spPr bwMode="auto">
          <a:xfrm>
            <a:off x="1691680" y="116632"/>
            <a:ext cx="709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31640" y="652425"/>
            <a:ext cx="5760640" cy="50405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2022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2195736" y="2924944"/>
            <a:ext cx="6696744" cy="648072"/>
          </a:xfrm>
          <a:prstGeom prst="leftArrow">
            <a:avLst>
              <a:gd name="adj1" fmla="val 100000"/>
              <a:gd name="adj2" fmla="val 5222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плановый период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и 2024 годы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051720" y="1412776"/>
            <a:ext cx="6120680" cy="1195261"/>
            <a:chOff x="2123728" y="1801691"/>
            <a:chExt cx="6120680" cy="119526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2 204,1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2 191,7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12,4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876255" y="2708920"/>
              <a:ext cx="1125315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99792" y="3861048"/>
            <a:ext cx="6120680" cy="1360843"/>
            <a:chOff x="2123728" y="1801691"/>
            <a:chExt cx="6120680" cy="13608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2 168,3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2 168,3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0,0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876256" y="2708920"/>
              <a:ext cx="1080120" cy="453614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Дефицит/профицит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04784" y="5445224"/>
            <a:ext cx="6120680" cy="1296144"/>
            <a:chOff x="2123728" y="1801691"/>
            <a:chExt cx="6120680" cy="129614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2 004,7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004,7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0,0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785848" y="2708920"/>
              <a:ext cx="1328930" cy="38891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Дефицит/</a:t>
              </a: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316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1640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5436097" y="2442454"/>
            <a:ext cx="1315872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131840" y="1275683"/>
            <a:ext cx="1264086" cy="268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3635896" y="3655278"/>
            <a:ext cx="1358777" cy="3278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>
            <a:off x="6076276" y="4890726"/>
            <a:ext cx="1259929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низ стрелка 46"/>
          <p:cNvSpPr/>
          <p:nvPr/>
        </p:nvSpPr>
        <p:spPr>
          <a:xfrm>
            <a:off x="5940152" y="6474902"/>
            <a:ext cx="1237019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3635896" y="5221891"/>
            <a:ext cx="1465106" cy="3282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www.bankrot.org/informer/wp-content/uploads/2020/06/setevoy-mark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17" y="44436"/>
            <a:ext cx="1389807" cy="13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8575" y="253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245883"/>
              </p:ext>
            </p:extLst>
          </p:nvPr>
        </p:nvGraphicFramePr>
        <p:xfrm>
          <a:off x="899592" y="13279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8475" y="3241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332" y="9586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realybiz.ru/wp-content/uploads/2018/12/doh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65320"/>
            <a:ext cx="1667992" cy="11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3563888" y="0"/>
            <a:ext cx="5112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Удельный вес поступлений доходов в общем объеме налоговых и неналоговых поступлений</a:t>
            </a:r>
          </a:p>
        </p:txBody>
      </p:sp>
      <p:pic>
        <p:nvPicPr>
          <p:cNvPr id="2050" name="Picture 2" descr="https://semya-lubov.ru/wp-content/uploads/2017/04/%D1%81%D1%82%D0%B0%D1%82%D0%B8%D1%81%D1%82%D0%B8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74"/>
            <a:ext cx="2086332" cy="21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16077"/>
              </p:ext>
            </p:extLst>
          </p:nvPr>
        </p:nvGraphicFramePr>
        <p:xfrm>
          <a:off x="1475657" y="1844825"/>
          <a:ext cx="7416823" cy="45365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40003">
                  <a:extLst>
                    <a:ext uri="{9D8B030D-6E8A-4147-A177-3AD203B41FA5}">
                      <a16:colId xmlns:a16="http://schemas.microsoft.com/office/drawing/2014/main" val="3610290732"/>
                    </a:ext>
                  </a:extLst>
                </a:gridCol>
                <a:gridCol w="1529702">
                  <a:extLst>
                    <a:ext uri="{9D8B030D-6E8A-4147-A177-3AD203B41FA5}">
                      <a16:colId xmlns:a16="http://schemas.microsoft.com/office/drawing/2014/main" val="952321947"/>
                    </a:ext>
                  </a:extLst>
                </a:gridCol>
                <a:gridCol w="1427530">
                  <a:extLst>
                    <a:ext uri="{9D8B030D-6E8A-4147-A177-3AD203B41FA5}">
                      <a16:colId xmlns:a16="http://schemas.microsoft.com/office/drawing/2014/main" val="3644579068"/>
                    </a:ext>
                  </a:extLst>
                </a:gridCol>
                <a:gridCol w="1219588">
                  <a:extLst>
                    <a:ext uri="{9D8B030D-6E8A-4147-A177-3AD203B41FA5}">
                      <a16:colId xmlns:a16="http://schemas.microsoft.com/office/drawing/2014/main" val="1720737420"/>
                    </a:ext>
                  </a:extLst>
                </a:gridCol>
              </a:tblGrid>
              <a:tr h="517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поступлений доходов в общем объеме налоговых и неналоговых доходов,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71726"/>
                  </a:ext>
                </a:extLst>
              </a:tr>
              <a:tr h="25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599874"/>
                  </a:ext>
                </a:extLst>
              </a:tr>
              <a:tr h="258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402009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202554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925825"/>
                  </a:ext>
                </a:extLst>
              </a:tr>
              <a:tr h="326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0971847"/>
                  </a:ext>
                </a:extLst>
              </a:tr>
              <a:tr h="776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165483"/>
                  </a:ext>
                </a:extLst>
              </a:tr>
              <a:tr h="326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372065"/>
                  </a:ext>
                </a:extLst>
              </a:tr>
              <a:tr h="258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989518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налоговых и неналоговых  доходов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5254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8575" y="253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8575" y="253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6432" y="12065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5687" y="582315"/>
            <a:ext cx="1307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37232"/>
              </p:ext>
            </p:extLst>
          </p:nvPr>
        </p:nvGraphicFramePr>
        <p:xfrm>
          <a:off x="1547664" y="1043980"/>
          <a:ext cx="7416823" cy="4192331"/>
        </p:xfrm>
        <a:graphic>
          <a:graphicData uri="http://schemas.openxmlformats.org/drawingml/2006/table">
            <a:tbl>
              <a:tblPr/>
              <a:tblGrid>
                <a:gridCol w="4219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7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дохода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бюджета</a:t>
                      </a: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4546" marR="6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1 500,9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1 456,7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1 289,1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всего, из них: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1 500,9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1 456,7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1 289,1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а) дотации бюджетам бюджетной системы Российской Федерации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154,1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126,9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130,7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б) субсидии бюджетам бюджетной системы Российской Федерации (межбюджетные субсидии)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146,2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149,9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в) субвенции бюджетам бюджетной системы Российской Федерации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139,5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1 154,1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г) иные межбюджетные трансферты</a:t>
                      </a:r>
                    </a:p>
                  </a:txBody>
                  <a:tcPr marL="64546" marR="6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40,4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2" descr="https://mir-cdn.behance.net/v1/rendition/projects/max_808/77fc3b125304683.Y3JvcCwxMDY4LDgzNiw5Mi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43" y="5387849"/>
            <a:ext cx="1879560" cy="14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tartaria.ru/Tartaria/ContentAttachments/397375/2a92e7a6-a49b-4d61-a0b8-d966680f898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359422"/>
            <a:ext cx="2601372" cy="14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10097"/>
              </p:ext>
            </p:extLst>
          </p:nvPr>
        </p:nvGraphicFramePr>
        <p:xfrm>
          <a:off x="1331640" y="1196754"/>
          <a:ext cx="7560840" cy="5195427"/>
        </p:xfrm>
        <a:graphic>
          <a:graphicData uri="http://schemas.openxmlformats.org/drawingml/2006/table">
            <a:tbl>
              <a:tblPr/>
              <a:tblGrid>
                <a:gridCol w="31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Рз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Исполнено за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Утверждено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2021 (на 01.10.2021)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2 113,8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2 265,3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2 191,7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2 168,3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2 004,7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184,0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218,5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172,5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173,6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173,6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23,8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25,0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21,4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20,9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20,9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16,9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17,7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19,6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10,5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20,7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13,5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8,7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6,2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1 524,7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1 597,2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1 633,8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 1 613,1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1 420,6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75,7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72,0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45,5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44,5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44,1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12,7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24,6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18,0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182,6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209,0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188,1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187,6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184,1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67,5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69,1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71,6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70,3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69,8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6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14,1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10,3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24,4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44,1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15862" y="116632"/>
            <a:ext cx="7524750" cy="93610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 классификации расходов                                               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643813" y="79079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39652" y="815167"/>
            <a:ext cx="1800200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50376" y="710590"/>
            <a:ext cx="1692188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732240" y="440111"/>
            <a:ext cx="1800200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7" name="Стрелка вправо 6"/>
          <p:cNvSpPr/>
          <p:nvPr/>
        </p:nvSpPr>
        <p:spPr>
          <a:xfrm rot="6241528">
            <a:off x="750412" y="2588554"/>
            <a:ext cx="2297963" cy="10654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2092,2 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569597">
            <a:off x="2039314" y="2576319"/>
            <a:ext cx="1997932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4,5 %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331640" y="4365104"/>
            <a:ext cx="2461414" cy="237626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муниципальных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pic>
        <p:nvPicPr>
          <p:cNvPr id="11" name="Рисунок 3" descr="Снимо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654" y="5157192"/>
            <a:ext cx="5150346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/>
          <p:nvPr/>
        </p:nvSpPr>
        <p:spPr>
          <a:xfrm>
            <a:off x="5500694" y="3429000"/>
            <a:ext cx="3312368" cy="18002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6206293">
            <a:off x="3116737" y="2542249"/>
            <a:ext cx="2361524" cy="104777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2038,4 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94,0%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6492710">
            <a:off x="5728439" y="2150427"/>
            <a:ext cx="2171843" cy="108788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1855,1 млн.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569597">
            <a:off x="4609665" y="2352049"/>
            <a:ext cx="1880175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129,9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6,0%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4569597">
            <a:off x="7165326" y="2104609"/>
            <a:ext cx="1925556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149,6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7,5%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277244" y="-86810"/>
            <a:ext cx="7524750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5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534417" y="-99392"/>
            <a:ext cx="7358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Программная структура расходов 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7740352" y="8255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78276"/>
              </p:ext>
            </p:extLst>
          </p:nvPr>
        </p:nvGraphicFramePr>
        <p:xfrm>
          <a:off x="1331640" y="316106"/>
          <a:ext cx="7488831" cy="64091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2137">
                  <a:extLst>
                    <a:ext uri="{9D8B030D-6E8A-4147-A177-3AD203B41FA5}">
                      <a16:colId xmlns:a16="http://schemas.microsoft.com/office/drawing/2014/main" val="23328710"/>
                    </a:ext>
                  </a:extLst>
                </a:gridCol>
                <a:gridCol w="4109751">
                  <a:extLst>
                    <a:ext uri="{9D8B030D-6E8A-4147-A177-3AD203B41FA5}">
                      <a16:colId xmlns:a16="http://schemas.microsoft.com/office/drawing/2014/main" val="870996848"/>
                    </a:ext>
                  </a:extLst>
                </a:gridCol>
                <a:gridCol w="514444">
                  <a:extLst>
                    <a:ext uri="{9D8B030D-6E8A-4147-A177-3AD203B41FA5}">
                      <a16:colId xmlns:a16="http://schemas.microsoft.com/office/drawing/2014/main" val="1458761388"/>
                    </a:ext>
                  </a:extLst>
                </a:gridCol>
                <a:gridCol w="617478">
                  <a:extLst>
                    <a:ext uri="{9D8B030D-6E8A-4147-A177-3AD203B41FA5}">
                      <a16:colId xmlns:a16="http://schemas.microsoft.com/office/drawing/2014/main" val="293909831"/>
                    </a:ext>
                  </a:extLst>
                </a:gridCol>
                <a:gridCol w="616753">
                  <a:extLst>
                    <a:ext uri="{9D8B030D-6E8A-4147-A177-3AD203B41FA5}">
                      <a16:colId xmlns:a16="http://schemas.microsoft.com/office/drawing/2014/main" val="114206875"/>
                    </a:ext>
                  </a:extLst>
                </a:gridCol>
                <a:gridCol w="617478">
                  <a:extLst>
                    <a:ext uri="{9D8B030D-6E8A-4147-A177-3AD203B41FA5}">
                      <a16:colId xmlns:a16="http://schemas.microsoft.com/office/drawing/2014/main" val="1883556071"/>
                    </a:ext>
                  </a:extLst>
                </a:gridCol>
                <a:gridCol w="600790">
                  <a:extLst>
                    <a:ext uri="{9D8B030D-6E8A-4147-A177-3AD203B41FA5}">
                      <a16:colId xmlns:a16="http://schemas.microsoft.com/office/drawing/2014/main" val="3677747780"/>
                    </a:ext>
                  </a:extLst>
                </a:gridCol>
              </a:tblGrid>
              <a:tr h="336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</a:t>
                      </a:r>
                      <a:r>
                        <a:rPr lang="ru-RU" sz="600" dirty="0" err="1">
                          <a:effectLst/>
                        </a:rPr>
                        <a:t>п</a:t>
                      </a:r>
                      <a:r>
                        <a:rPr lang="ru-RU" sz="600" dirty="0">
                          <a:effectLst/>
                        </a:rPr>
                        <a:t>/</a:t>
                      </a:r>
                      <a:r>
                        <a:rPr lang="ru-RU" sz="6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70763277"/>
                  </a:ext>
                </a:extLst>
              </a:tr>
              <a:tr h="236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2 137,1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2 092,2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2 038,4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1 855,1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169192921"/>
                  </a:ext>
                </a:extLst>
              </a:tr>
              <a:tr h="19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 Усть-Лабинском районе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1  451, 5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1 533,7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1 496,9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1 481,4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1 369,5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266086596"/>
                  </a:ext>
                </a:extLst>
              </a:tr>
              <a:tr h="128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политика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211155660"/>
                  </a:ext>
                </a:extLst>
              </a:tr>
              <a:tr h="128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Усть-Лабинского района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127, 8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110 ,8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464439673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образовании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190141401"/>
                  </a:ext>
                </a:extLst>
              </a:tr>
              <a:tr h="132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610370379"/>
                  </a:ext>
                </a:extLst>
              </a:tr>
              <a:tr h="128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в Усть-Лабинском районе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1966928171"/>
                  </a:ext>
                </a:extLst>
              </a:tr>
              <a:tr h="24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в Усть-Лабинском районе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994008485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автотранспортных услуг для нужд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988974702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разработки градостроительной документации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759627685"/>
                  </a:ext>
                </a:extLst>
              </a:tr>
              <a:tr h="15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муниципальное управление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233441175"/>
                  </a:ext>
                </a:extLst>
              </a:tr>
              <a:tr h="24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функций органов местного самоуправления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761663339"/>
                  </a:ext>
                </a:extLst>
              </a:tr>
              <a:tr h="1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640097451"/>
                  </a:ext>
                </a:extLst>
              </a:tr>
              <a:tr h="24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условий для духовно-нравственного развития граждан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386843616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663534756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социальной поддержки на приобретение (строительство) жилья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464924023"/>
                  </a:ext>
                </a:extLst>
              </a:tr>
              <a:tr h="157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1358238111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и модернизация сферы обращения с отходами (планируется отмена с 01.01.2022)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925334276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экономическое и инновационное развитие (планируется отмена с 01.01.2022)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2189406607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004774541"/>
                  </a:ext>
                </a:extLst>
              </a:tr>
              <a:tr h="384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 и жилищно-коммунального хозяйства муниципального образования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695756461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социальной инфраструктуры на территории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1339964822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инвестиционной привлекательности в муниципальном образовании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302380988"/>
                  </a:ext>
                </a:extLst>
              </a:tr>
              <a:tr h="144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54" marR="48354" marT="0" marB="0"/>
                </a:tc>
                <a:extLst>
                  <a:ext uri="{0D108BD9-81ED-4DB2-BD59-A6C34878D82A}">
                    <a16:rowId xmlns:a16="http://schemas.microsoft.com/office/drawing/2014/main" val="108091267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3966" y="1456819"/>
            <a:ext cx="14820526" cy="56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1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57413"/>
              </p:ext>
            </p:extLst>
          </p:nvPr>
        </p:nvGraphicFramePr>
        <p:xfrm>
          <a:off x="1259632" y="1196752"/>
          <a:ext cx="7540183" cy="5256582"/>
        </p:xfrm>
        <a:graphic>
          <a:graphicData uri="http://schemas.openxmlformats.org/drawingml/2006/table">
            <a:tbl>
              <a:tblPr/>
              <a:tblGrid>
                <a:gridCol w="543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99,5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130,0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149,6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Обеспечение деятельности высшего должностного лица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Обеспечение деятельности представительного органа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3,1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70,8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80,7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80,7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Обеспечение деятельности Контрольно-счетной палаты муниципального образования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Обеспечение деятельности финансового отдела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администрации муниципального образования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15,3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0,1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0,1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Ведомственная целевая программа "Повышение безопасности дорожного движения в муниципальном образовании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Усть-Лабинский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район на 2020-2022 годы"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0,0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24,4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44,1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40934" y="-1881"/>
            <a:ext cx="750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Непрограммные расходы бюджета </a:t>
            </a: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52320" y="692696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52320" y="692696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7608595"/>
              </p:ext>
            </p:extLst>
          </p:nvPr>
        </p:nvGraphicFramePr>
        <p:xfrm>
          <a:off x="1259632" y="261610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059832" y="888814"/>
            <a:ext cx="4968552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45129">
            <a:off x="4369769" y="106365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на 33,5 %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tovdele.ru/wp-content/uploads/2016/03/mini-kreditnyj-kalkuly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365104"/>
            <a:ext cx="3014440" cy="24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403648" y="332656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основными параметрами проекта бюджета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 на плановый период 2023 и 2024 годов.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 района, не обладающих специальными знаниями в сфере бюджетного законодательства, и разработан для привлечения большего количества граждан к участию в обсуждении вопросов формирования бюджета муниципального района.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брошюре вы можете ознакомиться с задачами и приоритетными направлениями бюджетной политики, основными условиями формирования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ассигнований. «Бюджет для граждан» нацелен на получение обратной связи от граждан, которые заинтересованы в социальном и экономическом развитии муниципального образования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ncmps.by/upload/iblock/news/2020/october/Partners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56" y="4603780"/>
            <a:ext cx="4957144" cy="22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Совета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«О бюджете муниципального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на 2022 год и на плановый период 2023 и 2024 годов» размещен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органов местного самоуправления муниципального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в сети «Интернет»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adminustlabinsk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«Бюджет для граждан»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финансовым отделом администрации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вопросы и предложения по подготовке материала «Бюджет для граждан» вы можете направлять ежедневно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субботы и воскресенья) с 8.00 до 17.00 часов по адресу г. Усть-Лабинск, ул. Ленина,38, кабинет 1.01. Контактный телефон 4-15-76.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li-hosseini.com/wp-content/uploads/contac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55" y="4843780"/>
            <a:ext cx="5940425" cy="201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1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619672" y="5013176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18ACF"/>
                </a:solidFill>
                <a:latin typeface="Calibri" pitchFamily="34" charset="0"/>
              </a:rPr>
              <a:t>Спасибо за </a:t>
            </a:r>
            <a:r>
              <a:rPr lang="ru-RU" sz="4800" b="1" dirty="0" smtClean="0">
                <a:solidFill>
                  <a:srgbClr val="018ACF"/>
                </a:solidFill>
                <a:latin typeface="Calibri" pitchFamily="34" charset="0"/>
              </a:rPr>
              <a:t>участие</a:t>
            </a:r>
            <a:endParaRPr lang="ru-RU" sz="4800" b="1" dirty="0">
              <a:solidFill>
                <a:srgbClr val="018ACF"/>
              </a:solidFill>
              <a:latin typeface="Calibri" pitchFamily="34" charset="0"/>
            </a:endParaRPr>
          </a:p>
        </p:txBody>
      </p:sp>
      <p:pic>
        <p:nvPicPr>
          <p:cNvPr id="4098" name="Picture 2" descr="https://static.vecteezy.com/system/resources/previews/000/058/026/original/blond-business-woman-background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28"/>
            <a:ext cx="6484215" cy="45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152" y="-172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57174" y="1312420"/>
            <a:ext cx="30963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основывается на: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4556" y="4237216"/>
            <a:ext cx="30963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 муниципального образования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3430" y="1259475"/>
            <a:ext cx="30963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4237216"/>
            <a:ext cx="30963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148064" y="3683834"/>
            <a:ext cx="3816424" cy="308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3863062" y="2337738"/>
            <a:ext cx="2728648" cy="302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619672" y="3681436"/>
            <a:ext cx="3528392" cy="308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780819" y="5134000"/>
            <a:ext cx="2878504" cy="31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erezovsky.krskstate.ru/dat/Image/39/muniz%20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59842"/>
            <a:ext cx="1209888" cy="9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lpravda.ru/pictures/news/big/7192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97870"/>
            <a:ext cx="1222167" cy="8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EsUUkSMXIAAVV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29" y="5965408"/>
            <a:ext cx="1387089" cy="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формируется бюджет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59632" y="496319"/>
            <a:ext cx="6336704" cy="6208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финансовый документ, утверждаемый Советом муниципального образования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1236159"/>
            <a:ext cx="5904656" cy="51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бюджет района на предстоящий период будет утвержден, он проходит ряд этапов: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еврон 4"/>
          <p:cNvSpPr/>
          <p:nvPr/>
        </p:nvSpPr>
        <p:spPr>
          <a:xfrm rot="5400000">
            <a:off x="903177" y="1817879"/>
            <a:ext cx="1584176" cy="1254879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5290" y="3180369"/>
            <a:ext cx="1429579" cy="1254880"/>
          </a:xfrm>
          <a:prstGeom prst="rect">
            <a:avLst/>
          </a:prstGeom>
        </p:spPr>
      </p:pic>
      <p:sp>
        <p:nvSpPr>
          <p:cNvPr id="10" name="Шеврон 9"/>
          <p:cNvSpPr/>
          <p:nvPr/>
        </p:nvSpPr>
        <p:spPr>
          <a:xfrm rot="5400000">
            <a:off x="838855" y="4479656"/>
            <a:ext cx="1573943" cy="12702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825" y="2156898"/>
            <a:ext cx="1326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264" y="3471580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533" y="483480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9932" y="1867668"/>
            <a:ext cx="6445224" cy="94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осуществляется в порядке, установленном администрацией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 Данный порядок определяет ответственных исполнителей, порядок и сроки работы над документами и материалами, необходимыми для составления проекта бюджета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64212" y="2926272"/>
            <a:ext cx="6450944" cy="1462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вносится на рассмотрение  в Совет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не позднее 15 ноября текущего года. Обсуждение проекта бюджета происходит на публичных слушаниях, в которых могут принять участие все желающие. Проект бюджета проходит экспертизу в контрольно-счетной палате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по результатам которой формируется заключение о соответствии требованиям бюджетного законодательства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8852" y="4522599"/>
            <a:ext cx="6378532" cy="767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утверждается до начала очередного финансового года  в форме решения Совета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0" y="1117203"/>
            <a:ext cx="2627784" cy="58401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s://static3.depositphotos.com/1001597/134/i/950/depositphotos_1344337-stock-photo-3d-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295922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232616">
            <a:off x="3734952" y="5611548"/>
            <a:ext cx="88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3747" y="459692"/>
            <a:ext cx="1153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3746" y="685772"/>
            <a:ext cx="7146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 доходов и расходов, в котором указываются источники и объемы ожидаемых поступлений денежных средств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казну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предназначенный для реализации основных потребностей населения, а также обеспечения задач и функций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на определенный период.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3745" y="1746856"/>
            <a:ext cx="271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2505" y="1967321"/>
            <a:ext cx="7146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 </a:t>
            </a:r>
          </a:p>
        </p:txBody>
      </p:sp>
      <p:sp>
        <p:nvSpPr>
          <p:cNvPr id="11" name="Восьмиугольник 10"/>
          <p:cNvSpPr/>
          <p:nvPr/>
        </p:nvSpPr>
        <p:spPr>
          <a:xfrm rot="1061492">
            <a:off x="1889797" y="3074773"/>
            <a:ext cx="1296144" cy="1224136"/>
          </a:xfrm>
          <a:prstGeom prst="oct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сьмиугольник 13"/>
          <p:cNvSpPr/>
          <p:nvPr/>
        </p:nvSpPr>
        <p:spPr>
          <a:xfrm rot="1235166">
            <a:off x="3316488" y="3018476"/>
            <a:ext cx="1296144" cy="1250922"/>
          </a:xfrm>
          <a:prstGeom prst="oct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сьмиугольник 14"/>
          <p:cNvSpPr/>
          <p:nvPr/>
        </p:nvSpPr>
        <p:spPr>
          <a:xfrm rot="1011672">
            <a:off x="2502533" y="4254508"/>
            <a:ext cx="1279540" cy="1197350"/>
          </a:xfrm>
          <a:prstGeom prst="oc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сьмиугольник 15"/>
          <p:cNvSpPr/>
          <p:nvPr/>
        </p:nvSpPr>
        <p:spPr>
          <a:xfrm rot="1487522">
            <a:off x="3868865" y="4274199"/>
            <a:ext cx="1279540" cy="1197350"/>
          </a:xfrm>
          <a:prstGeom prst="oc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сьмиугольник 16"/>
          <p:cNvSpPr/>
          <p:nvPr/>
        </p:nvSpPr>
        <p:spPr>
          <a:xfrm rot="1312897">
            <a:off x="3253896" y="5424416"/>
            <a:ext cx="1279540" cy="1197350"/>
          </a:xfrm>
          <a:prstGeom prst="oc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осьмиугольник 17"/>
          <p:cNvSpPr/>
          <p:nvPr/>
        </p:nvSpPr>
        <p:spPr>
          <a:xfrm rot="1312897">
            <a:off x="4631903" y="5447854"/>
            <a:ext cx="1279540" cy="1197350"/>
          </a:xfrm>
          <a:prstGeom prst="oc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99260" y="3430816"/>
            <a:ext cx="1121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9297" y="3225018"/>
            <a:ext cx="1284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государственных внебюджетных фондов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1538" y="4543139"/>
            <a:ext cx="1273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Краснодарского края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0122" y="4535094"/>
            <a:ext cx="13435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территориальных фондов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9297" y="5710082"/>
            <a:ext cx="1333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7027" y="5625443"/>
            <a:ext cx="1365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городского и сельских поселений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3654" y="3306597"/>
            <a:ext cx="298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3663" y="4243194"/>
            <a:ext cx="311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5982962" y="5524743"/>
            <a:ext cx="2693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neprizyvnoi.ru/wp-content/uploads/2021/09/voennye-pensii-v-2022-godu-poslednie-nov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89" y="5534574"/>
            <a:ext cx="1851860" cy="1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31" y="541310"/>
            <a:ext cx="2763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1131" y="773735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4825" y="2017492"/>
            <a:ext cx="2257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1131" y="226984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денежных средств, который поступает в казну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и безвозвратной основе (например, налоги юридических и физических лиц, административные платежи и сборы, безвозмездные поступления и другие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1131" y="4739307"/>
            <a:ext cx="4342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3980152" y="3198850"/>
            <a:ext cx="1584176" cy="1512168"/>
          </a:xfrm>
          <a:prstGeom prst="do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енадцатиугольник 11"/>
          <p:cNvSpPr/>
          <p:nvPr/>
        </p:nvSpPr>
        <p:spPr>
          <a:xfrm rot="1793992">
            <a:off x="5622842" y="3210615"/>
            <a:ext cx="1584176" cy="1512168"/>
          </a:xfrm>
          <a:prstGeom prst="do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7240783" y="3210615"/>
            <a:ext cx="1584176" cy="1512168"/>
          </a:xfrm>
          <a:prstGeom prst="do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1131" y="4970368"/>
            <a:ext cx="7508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доходов граждан и организаций, которые они обязаны уплачивать государству (например, налог на доходы физических лиц, налог на прибыль, налоги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доход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6754" y="5847066"/>
            <a:ext cx="4342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7436" y="6105938"/>
            <a:ext cx="749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в виде штрафов, санкций за нарушение законодательства, платежи за пользование имуществом государства, доходы от платных услуг населению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2602" y="3636080"/>
            <a:ext cx="112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9281" y="3654488"/>
            <a:ext cx="137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1105" y="3705089"/>
            <a:ext cx="172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orexdengi.com/attachment.php?attachmentid=4658824&amp;d=1614952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0" y="3202960"/>
            <a:ext cx="2404053" cy="14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433" y="492026"/>
            <a:ext cx="494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1270" y="74224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в виде дотаций, субсидий, субвенций , иных межбюджетных трансфертов, безвозмездных поступлений от физических и юридических лиц, в том числе добровольных пожертвований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4433" y="1477762"/>
            <a:ext cx="2350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6242" y="1718786"/>
            <a:ext cx="7700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направляемые на финансовое обеспечение функций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0524" y="2758663"/>
            <a:ext cx="3705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9859" y="299023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предоставляемые из одного бюджета другому бюджету бюджетной системы Российской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4173" y="3497327"/>
            <a:ext cx="2914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9859" y="3738351"/>
            <a:ext cx="7730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обязательства, возникающие в связи с привлечением кредитов в кредитных организациях, получением бюджетных кредитов и представлением муниципальных гарантий.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5287" y="4515430"/>
            <a:ext cx="2416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4582" y="4725122"/>
            <a:ext cx="283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9338" y="4515430"/>
            <a:ext cx="2582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7659" y="4732694"/>
            <a:ext cx="3227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расходами</a:t>
            </a:r>
          </a:p>
        </p:txBody>
      </p:sp>
      <p:pic>
        <p:nvPicPr>
          <p:cNvPr id="1026" name="Picture 2" descr="https://krivosheina.ru/wp-content/uploads/2018/11/Sbalansirovannost-strategicheskih-tsele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2325"/>
            <a:ext cx="5400600" cy="15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9201343"/>
              </p:ext>
            </p:extLst>
          </p:nvPr>
        </p:nvGraphicFramePr>
        <p:xfrm>
          <a:off x="2843808" y="802636"/>
          <a:ext cx="8358214" cy="555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0007" y="643098"/>
            <a:ext cx="1404664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7599" y="2976363"/>
            <a:ext cx="20882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роста доходного потенциала для сохранения бюджетной устойчивости и обеспечения бюджетной сбалансированности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2984671" y="1094551"/>
            <a:ext cx="867249" cy="183039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380444" y="1336704"/>
            <a:ext cx="2098471" cy="196107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67697" y="2175008"/>
            <a:ext cx="2109252" cy="14028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87529" y="2924944"/>
            <a:ext cx="2109253" cy="8738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377651" y="3926767"/>
            <a:ext cx="2099298" cy="3600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87529" y="4204924"/>
            <a:ext cx="2082068" cy="6827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38261" y="4441331"/>
            <a:ext cx="2131336" cy="14357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atic.tildacdn.com/tild3938-6230-4839-b538-633263343935/__6__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61" y="5120725"/>
            <a:ext cx="1737275" cy="17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5402666"/>
              </p:ext>
            </p:extLst>
          </p:nvPr>
        </p:nvGraphicFramePr>
        <p:xfrm>
          <a:off x="1331640" y="714356"/>
          <a:ext cx="781236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1331640" y="0"/>
            <a:ext cx="781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4111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8898</TotalTime>
  <Words>1921</Words>
  <Application>Microsoft Office PowerPoint</Application>
  <PresentationFormat>Экран (4:3)</PresentationFormat>
  <Paragraphs>610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맑은 고딕</vt:lpstr>
      <vt:lpstr>Arial</vt:lpstr>
      <vt:lpstr>Calibri</vt:lpstr>
      <vt:lpstr>Cambria</vt:lpstr>
      <vt:lpstr>Georgia</vt:lpstr>
      <vt:lpstr>굴림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подходы к формированию расходной части бюджета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бюджетных ассигнований по разделам  классификации расходов                                                                                                                                                          </vt:lpstr>
      <vt:lpstr> Программные и непрограммные 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NachFinOtdel</cp:lastModifiedBy>
  <cp:revision>704</cp:revision>
  <cp:lastPrinted>2021-11-20T09:47:05Z</cp:lastPrinted>
  <dcterms:created xsi:type="dcterms:W3CDTF">2013-08-21T19:17:07Z</dcterms:created>
  <dcterms:modified xsi:type="dcterms:W3CDTF">2021-12-21T10:41:43Z</dcterms:modified>
</cp:coreProperties>
</file>