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322" r:id="rId3"/>
    <p:sldId id="331" r:id="rId4"/>
    <p:sldId id="321" r:id="rId5"/>
    <p:sldId id="270" r:id="rId6"/>
  </p:sldIdLst>
  <p:sldSz cx="12187238" cy="6858000"/>
  <p:notesSz cx="6797675" cy="99250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ченко Ирина Александровна" initials="ИИА" lastIdx="1" clrIdx="0">
    <p:extLst>
      <p:ext uri="{19B8F6BF-5375-455C-9EA6-DF929625EA0E}">
        <p15:presenceInfo xmlns:p15="http://schemas.microsoft.com/office/powerpoint/2012/main" userId="Ивченко Ирина Александровна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B4AC"/>
    <a:srgbClr val="68A59B"/>
    <a:srgbClr val="007673"/>
    <a:srgbClr val="D6E6E3"/>
    <a:srgbClr val="B5D3CE"/>
    <a:srgbClr val="4D4D4D"/>
    <a:srgbClr val="5F5F5F"/>
    <a:srgbClr val="333333"/>
    <a:srgbClr val="008A87"/>
    <a:srgbClr val="007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32" autoAdjust="0"/>
  </p:normalViewPr>
  <p:slideViewPr>
    <p:cSldViewPr snapToGrid="0">
      <p:cViewPr varScale="1">
        <p:scale>
          <a:sx n="106" d="100"/>
          <a:sy n="106" d="100"/>
        </p:scale>
        <p:origin x="756" y="102"/>
      </p:cViewPr>
      <p:guideLst>
        <p:guide orient="horz" pos="2160"/>
        <p:guide pos="384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4A6A97-2583-42C6-80A2-9EAA523CF2BE}" type="datetimeFigureOut">
              <a:rPr lang="ru-RU" smtClean="0"/>
              <a:t>21.03.2023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1425"/>
            <a:ext cx="59499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6024"/>
            <a:ext cx="5438775" cy="3907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241"/>
            <a:ext cx="2946400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A1F44B-B4BE-4E42-BCDE-8C9CBB613C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265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3405" y="1122363"/>
            <a:ext cx="9140429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3405" y="3602038"/>
            <a:ext cx="9140429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1790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6193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1492" y="365125"/>
            <a:ext cx="2627873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7873" y="365125"/>
            <a:ext cx="773127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1343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071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525" y="1709738"/>
            <a:ext cx="10511493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525" y="4589464"/>
            <a:ext cx="10511493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839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7873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69789" y="1825625"/>
            <a:ext cx="517957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360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0" y="365126"/>
            <a:ext cx="10511493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461" y="1681163"/>
            <a:ext cx="51557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461" y="2505075"/>
            <a:ext cx="515577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69789" y="1681163"/>
            <a:ext cx="5181164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69789" y="2505075"/>
            <a:ext cx="5181164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26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333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33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461" y="457200"/>
            <a:ext cx="393070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164" y="987426"/>
            <a:ext cx="6169789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461" y="2057400"/>
            <a:ext cx="393070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23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7873" y="365126"/>
            <a:ext cx="1051149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7873" y="1825625"/>
            <a:ext cx="1051149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7872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E4876C-F036-46F5-AB67-CA0CABACD8A3}" type="datetimeFigureOut">
              <a:rPr lang="ru-RU" smtClean="0"/>
              <a:pPr/>
              <a:t>21.03.2023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7023" y="6356351"/>
            <a:ext cx="411319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07237" y="6356351"/>
            <a:ext cx="274212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FB03A3-78D0-4EB7-964A-9A55088DE06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980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Вурочные\ПРОЕКТ 9\Департамент Развития\Презентация 35\МФ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882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6518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6C8E24-F6CE-BE9E-E50B-2A628C2DB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0671A2C-F09B-6A7C-282F-1A7B4E2A55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238" cy="6858000"/>
          </a:xfr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29020DB-1980-A9BD-1059-91DF8AB61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6BA2D89-4BAF-AE30-0E8B-944B1FCA8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0EED266-D6C4-F4BD-A6C4-77998D60DC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13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384" y="-2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8102852" y="550637"/>
            <a:ext cx="3793403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Приоритетные направления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BB92B3-C8DB-FFB1-FF8E-1333C7EBD930}"/>
              </a:ext>
            </a:extLst>
          </p:cNvPr>
          <p:cNvSpPr txBox="1"/>
          <p:nvPr/>
        </p:nvSpPr>
        <p:spPr>
          <a:xfrm>
            <a:off x="3725500" y="1322074"/>
            <a:ext cx="789855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Muller Bold"/>
              </a:rPr>
              <a:t>«СТАРТ»</a:t>
            </a:r>
          </a:p>
          <a:p>
            <a:r>
              <a:rPr lang="ru-RU" dirty="0">
                <a:latin typeface="Muller Bold"/>
                <a:cs typeface="Times New Roman" panose="02020603050405020304" pitchFamily="18" charset="0"/>
              </a:rPr>
              <a:t> Для начинающих субъектов МСП, срок регистрации которых не более 1 года до дня подачи заявления на займ</a:t>
            </a:r>
          </a:p>
          <a:p>
            <a:endParaRPr lang="ru-RU" dirty="0">
              <a:latin typeface="Muller Bold"/>
              <a:cs typeface="Times New Roman" panose="02020603050405020304" pitchFamily="18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</a:t>
            </a:r>
            <a:r>
              <a:rPr lang="ru-RU" sz="1800" dirty="0">
                <a:effectLst/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приобретение оборотных средств, приобретение основных средств, приобретение компьютерной техники, программного обеспечения и лицензий к программам, используемых в предпринимательской деятельности, строительство, оплата услуг по изготовлению и размещению рекламы и рекламной продукции, оплата услуг по ремонту техники, оборудования и транспортных средств, используемых в производственном процессе.</a:t>
            </a:r>
            <a:endParaRPr lang="ru-RU" sz="1800" dirty="0">
              <a:latin typeface="Muller Bold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8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B5C6E18C-77E5-3101-7FB4-CBD902DD33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87" y="2279897"/>
            <a:ext cx="2295525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19EC3A-123C-1FE2-5194-6CE383678E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2"/>
            <a:ext cx="12187238" cy="685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84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DB768B-2055-4705-9BDC-7232D5A29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343"/>
            <a:ext cx="12203622" cy="6855321"/>
          </a:xfrm>
          <a:prstGeom prst="rect">
            <a:avLst/>
          </a:prstGeom>
        </p:spPr>
      </p:pic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8F6D44E-CD36-434C-B63C-D9E54C3CAF85}"/>
              </a:ext>
            </a:extLst>
          </p:cNvPr>
          <p:cNvSpPr/>
          <p:nvPr/>
        </p:nvSpPr>
        <p:spPr>
          <a:xfrm>
            <a:off x="4762123" y="505370"/>
            <a:ext cx="3793403" cy="36920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799" b="1" cap="all" dirty="0">
                <a:solidFill>
                  <a:schemeClr val="tx1">
                    <a:lumMod val="75000"/>
                    <a:lumOff val="25000"/>
                  </a:schemeClr>
                </a:solidFill>
                <a:latin typeface="Muller Bold" pitchFamily="50" charset="-52"/>
              </a:rPr>
              <a:t>Приоритетные направления</a:t>
            </a: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9B2C6493-C641-41B0-B896-D0C9C1F4AA0A}"/>
              </a:ext>
            </a:extLst>
          </p:cNvPr>
          <p:cNvSpPr/>
          <p:nvPr/>
        </p:nvSpPr>
        <p:spPr>
          <a:xfrm>
            <a:off x="886562" y="4112696"/>
            <a:ext cx="4868616" cy="2487280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«САМОЗАНЯТЫЙ»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</a:t>
            </a:r>
            <a:r>
              <a:rPr lang="ru-RU" sz="120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до 36 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1-3 %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на цели связанные с организацией, осуществлением и развитием профессиональной деятельности самозанятых граждан, применяющих специальный налоговый режим «Налог на профессиональный доход».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CE00D782-A060-446E-8FFE-7EFD09D3F37D}"/>
              </a:ext>
            </a:extLst>
          </p:cNvPr>
          <p:cNvSpPr/>
          <p:nvPr/>
        </p:nvSpPr>
        <p:spPr>
          <a:xfrm>
            <a:off x="886562" y="1145933"/>
            <a:ext cx="4868617" cy="2695404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«СТАРТ»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7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2-4 %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</a:t>
            </a:r>
            <a:r>
              <a:rPr lang="ru-RU" sz="1200" dirty="0">
                <a:effectLst/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оборотных средств, приобретение основных средств, строительство, ремонт и реконструкция, приобретение компьютерной техники, программного обеспечения и лицензий к программам, используемых в предпринимательской деятельности, выплата по передаче  прав на франшизу, оплата услуг по изготовлению и размещению рекламы и рекламно</a:t>
            </a:r>
            <a:r>
              <a:rPr lang="ru-RU" sz="1200" dirty="0"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й продукции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effectLst/>
                <a:latin typeface="Muller Bold"/>
                <a:ea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375487-65BF-49B2-81A5-E0467B5051FA}"/>
              </a:ext>
            </a:extLst>
          </p:cNvPr>
          <p:cNvSpPr/>
          <p:nvPr/>
        </p:nvSpPr>
        <p:spPr>
          <a:xfrm>
            <a:off x="6432060" y="1145933"/>
            <a:ext cx="5488662" cy="2695404"/>
          </a:xfrm>
          <a:prstGeom prst="roundRect">
            <a:avLst/>
          </a:prstGeom>
          <a:solidFill>
            <a:srgbClr val="82B4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«БИЗНЕС-МОЛОДЫХ»</a:t>
            </a:r>
            <a:endParaRPr lang="ru-RU" sz="1200" b="1" dirty="0">
              <a:latin typeface="Muller Bold"/>
            </a:endParaRP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3 000 000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от 0,1  % годовых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приобретение оборотных средств, оплата не более 6 ежемесячных арендных платежей по договору аренды недвижимости, </a:t>
            </a:r>
            <a:r>
              <a:rPr lang="ru-RU" sz="1200" dirty="0">
                <a:latin typeface="Muller Bold"/>
                <a:cs typeface="Times New Roman" panose="02020603050405020304" pitchFamily="18" charset="0"/>
              </a:rPr>
              <a:t>приобретение основных средств, компьютерной техники, программного обеспечения и лицензий к программам, оплата услуг по изготовлению и размещению рекламы и рекламной продукции, строительство, ремонт и реконструкция, выплата заработной платы работникам за период не </a:t>
            </a: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более 6 (шести) месяцев согласно штатному расписанию  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12 месяцев</a:t>
            </a:r>
            <a:endParaRPr lang="ru-RU" sz="1200" b="1" dirty="0">
              <a:latin typeface="Muller Bold"/>
            </a:endParaRPr>
          </a:p>
          <a:p>
            <a:pPr>
              <a:defRPr/>
            </a:pPr>
            <a:endParaRPr lang="ru-RU" sz="1200" b="1" dirty="0">
              <a:latin typeface="Muller Bold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E8C2A66F-8C4C-4169-9CE8-A19D1372DE3F}"/>
              </a:ext>
            </a:extLst>
          </p:cNvPr>
          <p:cNvSpPr/>
          <p:nvPr/>
        </p:nvSpPr>
        <p:spPr>
          <a:xfrm>
            <a:off x="6355533" y="4112696"/>
            <a:ext cx="5565189" cy="2487280"/>
          </a:xfrm>
          <a:prstGeom prst="roundRect">
            <a:avLst/>
          </a:prstGeom>
          <a:solidFill>
            <a:srgbClr val="82B4A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latin typeface="Muller Bold"/>
              </a:rPr>
              <a:t>«СОЦИАЛЬНЫЙ»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срок займа: от 3 до 36 месяцев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сумма займа до 5 000 000 рублей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2 % годовых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ставка по займу для категории «Социальный, получатель гранта» 0,1 %</a:t>
            </a:r>
          </a:p>
          <a:p>
            <a:pPr marL="284400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цели: </a:t>
            </a:r>
            <a:r>
              <a:rPr lang="ru-RU" sz="1200" dirty="0">
                <a:latin typeface="Muller Bold"/>
                <a:cs typeface="Times New Roman" panose="02020603050405020304" pitchFamily="18" charset="0"/>
              </a:rPr>
              <a:t>приобретение оборотных средств, приобретение основных средств,                     приобретение компьютерной техники, программного обеспечения и лицензий к программам, используемых в предпринимательской деятельности, оплата каналов связи, оплата веб-хостинга, оплата услуг по изготовлению и размещению рекламы и рекламной продукции и </a:t>
            </a:r>
            <a:r>
              <a:rPr lang="ru-RU" sz="1200" dirty="0" err="1">
                <a:latin typeface="Muller Bold"/>
                <a:cs typeface="Times New Roman" panose="02020603050405020304" pitchFamily="18" charset="0"/>
              </a:rPr>
              <a:t>тд</a:t>
            </a:r>
            <a:r>
              <a:rPr lang="ru-RU" sz="1200" dirty="0">
                <a:latin typeface="Muller Bold"/>
                <a:cs typeface="Times New Roman" panose="02020603050405020304" pitchFamily="18" charset="0"/>
              </a:rPr>
              <a:t>   </a:t>
            </a:r>
          </a:p>
          <a:p>
            <a:pPr marL="285636" indent="-285636">
              <a:buFont typeface="Wingdings" panose="05000000000000000000" pitchFamily="2" charset="2"/>
              <a:buChar char="ü"/>
              <a:defRPr/>
            </a:pPr>
            <a:r>
              <a:rPr lang="ru-RU" sz="1200" dirty="0">
                <a:latin typeface="Muller Bold"/>
                <a:ea typeface="Open Sans Semibold" panose="020B0706030804020204" pitchFamily="34" charset="0"/>
                <a:cs typeface="Open Sans Semibold" panose="020B0706030804020204" pitchFamily="34" charset="0"/>
              </a:rPr>
              <a:t>отсрочка основного долга до 6 месяцев</a:t>
            </a:r>
          </a:p>
        </p:txBody>
      </p:sp>
    </p:spTree>
    <p:extLst>
      <p:ext uri="{BB962C8B-B14F-4D97-AF65-F5344CB8AC3E}">
        <p14:creationId xmlns:p14="http://schemas.microsoft.com/office/powerpoint/2010/main" val="48092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Вурочные\ПРОЕКТ 9\Департамент Развития\Презентация 35\МФО\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87238" cy="6858000"/>
          </a:xfrm>
          <a:prstGeom prst="rect">
            <a:avLst/>
          </a:prstGeom>
          <a:noFill/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46DF9C-C560-1C32-9271-B130C022EFBE}"/>
              </a:ext>
            </a:extLst>
          </p:cNvPr>
          <p:cNvSpPr/>
          <p:nvPr/>
        </p:nvSpPr>
        <p:spPr>
          <a:xfrm>
            <a:off x="1729210" y="4529915"/>
            <a:ext cx="7740715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Менеджер отдела развития</a:t>
            </a: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Тимофеева Диана Игоревна </a:t>
            </a: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сайт: </a:t>
            </a:r>
            <a:r>
              <a:rPr lang="en-US" dirty="0" err="1">
                <a:solidFill>
                  <a:srgbClr val="00000A"/>
                </a:solidFill>
                <a:latin typeface="Times New Roman" panose="02020603050405020304" pitchFamily="18" charset="0"/>
              </a:rPr>
              <a:t>fmkk.ru</a:t>
            </a:r>
            <a:endParaRPr lang="ru-RU" dirty="0">
              <a:solidFill>
                <a:srgbClr val="00000A"/>
              </a:solidFill>
              <a:latin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тел. +7</a:t>
            </a:r>
            <a:r>
              <a:rPr lang="en-US" dirty="0">
                <a:solidFill>
                  <a:srgbClr val="00000A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(861)</a:t>
            </a:r>
            <a:r>
              <a:rPr lang="en-US" dirty="0">
                <a:solidFill>
                  <a:srgbClr val="00000A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298-08-08 (доб.214)</a:t>
            </a:r>
          </a:p>
          <a:p>
            <a:r>
              <a:rPr lang="ru-RU" dirty="0">
                <a:solidFill>
                  <a:srgbClr val="00000A"/>
                </a:solidFill>
                <a:latin typeface="Times New Roman" panose="02020603050405020304" pitchFamily="18" charset="0"/>
              </a:rPr>
              <a:t>моб.</a:t>
            </a:r>
            <a:r>
              <a:rPr lang="ru-RU" sz="1800" dirty="0">
                <a:solidFill>
                  <a:srgbClr val="00000A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8-918-265-45-12</a:t>
            </a:r>
            <a:endParaRPr lang="ru-RU" dirty="0">
              <a:solidFill>
                <a:srgbClr val="00000A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504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2632</TotalTime>
  <Words>452</Words>
  <Application>Microsoft Office PowerPoint</Application>
  <PresentationFormat>Произвольный</PresentationFormat>
  <Paragraphs>40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Muller 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Инжиниринговый центр Фонда развития бизнеса Краснодарского края</dc:title>
  <dc:creator>Мария (дизайнер)</dc:creator>
  <cp:lastModifiedBy>Тимофеева Диана Игоревна</cp:lastModifiedBy>
  <cp:revision>214</cp:revision>
  <cp:lastPrinted>2023-03-10T06:46:26Z</cp:lastPrinted>
  <dcterms:created xsi:type="dcterms:W3CDTF">2018-07-16T14:46:52Z</dcterms:created>
  <dcterms:modified xsi:type="dcterms:W3CDTF">2023-03-21T14:08:18Z</dcterms:modified>
</cp:coreProperties>
</file>